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82" r:id="rId3"/>
    <p:sldId id="273" r:id="rId4"/>
    <p:sldId id="283" r:id="rId5"/>
    <p:sldId id="284" r:id="rId6"/>
    <p:sldId id="285" r:id="rId7"/>
    <p:sldId id="286" r:id="rId8"/>
    <p:sldId id="287" r:id="rId9"/>
    <p:sldId id="288" r:id="rId10"/>
    <p:sldId id="289" r:id="rId11"/>
    <p:sldId id="290" r:id="rId12"/>
    <p:sldId id="291" r:id="rId13"/>
    <p:sldId id="292" r:id="rId14"/>
    <p:sldId id="293" r:id="rId15"/>
    <p:sldId id="259" r:id="rId16"/>
    <p:sldId id="260" r:id="rId17"/>
    <p:sldId id="263" r:id="rId18"/>
    <p:sldId id="264" r:id="rId19"/>
    <p:sldId id="265" r:id="rId20"/>
    <p:sldId id="266" r:id="rId21"/>
    <p:sldId id="267" r:id="rId22"/>
    <p:sldId id="268" r:id="rId23"/>
    <p:sldId id="269" r:id="rId24"/>
    <p:sldId id="270" r:id="rId25"/>
    <p:sldId id="271" r:id="rId26"/>
    <p:sldId id="272" r:id="rId27"/>
  </p:sldIdLst>
  <p:sldSz cx="24387175" cy="13716000"/>
  <p:notesSz cx="13716000" cy="24387175"/>
  <p:embeddedFontLst>
    <p:embeddedFont>
      <p:font typeface="Rajdhani SemiBold" panose="020B0604020202020204" charset="0"/>
      <p:regular r:id="rId29"/>
      <p:bold r:id="rId30"/>
    </p:embeddedFont>
    <p:embeddedFont>
      <p:font typeface="Poppins" panose="020B060402020202020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Rajdhani" panose="020B0604020202020204" charset="0"/>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iN0hku9sBGRP5WafuaJMNkZ1Cq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142" autoAdjust="0"/>
  </p:normalViewPr>
  <p:slideViewPr>
    <p:cSldViewPr snapToGrid="0">
      <p:cViewPr varScale="1">
        <p:scale>
          <a:sx n="29" d="100"/>
          <a:sy n="29" d="100"/>
        </p:scale>
        <p:origin x="1152"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24838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111934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Now that we have the relevance scores, we multiply the value vector associated with</a:t>
            </a:r>
            <a:r>
              <a:rPr lang="en-US" baseline="0" dirty="0" smtClean="0"/>
              <a:t> </a:t>
            </a:r>
            <a:r>
              <a:rPr lang="en-US" dirty="0" smtClean="0"/>
              <a:t>each token by that token’s score. Summing up those resulting vectors produces the</a:t>
            </a:r>
            <a:r>
              <a:rPr lang="en-US" baseline="0" dirty="0" smtClean="0"/>
              <a:t> </a:t>
            </a:r>
            <a:r>
              <a:rPr lang="en-US" dirty="0" smtClean="0"/>
              <a:t>output of this attention step</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407209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Now that we have the relevance scores, we multiply the value vector associated with</a:t>
            </a:r>
            <a:r>
              <a:rPr lang="en-US" baseline="0" dirty="0" smtClean="0"/>
              <a:t> </a:t>
            </a:r>
            <a:r>
              <a:rPr lang="en-US" dirty="0" smtClean="0"/>
              <a:t>each token by that token’s score. Summing up those resulting vectors </a:t>
            </a:r>
            <a:r>
              <a:rPr lang="en-US" smtClean="0"/>
              <a:t>produces the</a:t>
            </a:r>
            <a:r>
              <a:rPr lang="en-US" baseline="0" smtClean="0"/>
              <a:t> </a:t>
            </a:r>
            <a:r>
              <a:rPr lang="en-US" smtClean="0"/>
              <a:t>output </a:t>
            </a:r>
            <a:r>
              <a:rPr lang="en-US" dirty="0" smtClean="0"/>
              <a:t>of this attention step</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033917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Now that we have the relevance scores, we multiply the value vector associated with</a:t>
            </a:r>
            <a:r>
              <a:rPr lang="en-US" baseline="0" dirty="0" smtClean="0"/>
              <a:t> </a:t>
            </a:r>
            <a:r>
              <a:rPr lang="en-US" dirty="0" smtClean="0"/>
              <a:t>each token by that token’s score. Summing up those resulting vectors </a:t>
            </a:r>
            <a:r>
              <a:rPr lang="en-US" smtClean="0"/>
              <a:t>produces the</a:t>
            </a:r>
            <a:r>
              <a:rPr lang="en-US" baseline="0" smtClean="0"/>
              <a:t> </a:t>
            </a:r>
            <a:r>
              <a:rPr lang="en-US" smtClean="0"/>
              <a:t>output </a:t>
            </a:r>
            <a:r>
              <a:rPr lang="en-US" dirty="0" smtClean="0"/>
              <a:t>of this attention step</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450192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Now that we have the relevance scores, we multiply the value vector associated with</a:t>
            </a:r>
            <a:r>
              <a:rPr lang="en-US" baseline="0" dirty="0" smtClean="0"/>
              <a:t> </a:t>
            </a:r>
            <a:r>
              <a:rPr lang="en-US" dirty="0" smtClean="0"/>
              <a:t>each token by that token’s score. Summing up those resulting vectors </a:t>
            </a:r>
            <a:r>
              <a:rPr lang="en-US" smtClean="0"/>
              <a:t>produces the</a:t>
            </a:r>
            <a:r>
              <a:rPr lang="en-US" baseline="0" smtClean="0"/>
              <a:t> </a:t>
            </a:r>
            <a:r>
              <a:rPr lang="en-US" smtClean="0"/>
              <a:t>output </a:t>
            </a:r>
            <a:r>
              <a:rPr lang="en-US" dirty="0" smtClean="0"/>
              <a:t>of this attention step</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590924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Now that we have the relevance scores, we multiply the value vector associated with</a:t>
            </a:r>
            <a:r>
              <a:rPr lang="en-US" baseline="0" dirty="0" smtClean="0"/>
              <a:t> </a:t>
            </a:r>
            <a:r>
              <a:rPr lang="en-US" dirty="0" smtClean="0"/>
              <a:t>each token by that token’s score. Summing up those resulting vectors </a:t>
            </a:r>
            <a:r>
              <a:rPr lang="en-US" smtClean="0"/>
              <a:t>produces the</a:t>
            </a:r>
            <a:r>
              <a:rPr lang="en-US" baseline="0" smtClean="0"/>
              <a:t> </a:t>
            </a:r>
            <a:r>
              <a:rPr lang="en-US" smtClean="0"/>
              <a:t>output </a:t>
            </a:r>
            <a:r>
              <a:rPr lang="en-US" dirty="0" smtClean="0"/>
              <a:t>of this attention step</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934019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410682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821714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103995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393602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375670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418722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912250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3658128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377473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578372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980842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997088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2945131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This gives us a more accurate picture of the model as it is simply predicting the next</a:t>
            </a:r>
            <a:r>
              <a:rPr lang="en-US" baseline="0" dirty="0" smtClean="0"/>
              <a:t> </a:t>
            </a:r>
            <a:r>
              <a:rPr lang="en-US" dirty="0" smtClean="0"/>
              <a:t>token based on an input prompt. Software around the neural network basically runs</a:t>
            </a:r>
            <a:r>
              <a:rPr lang="en-US" baseline="0" dirty="0" smtClean="0"/>
              <a:t> </a:t>
            </a:r>
            <a:r>
              <a:rPr lang="en-US" dirty="0" smtClean="0"/>
              <a:t>it in a loop to sequentially expand the generated text until completion.</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They’re called autoregressive models.</a:t>
            </a:r>
            <a:r>
              <a:rPr lang="en-US" baseline="0" dirty="0" smtClean="0"/>
              <a:t> </a:t>
            </a:r>
            <a:r>
              <a:rPr lang="en-US" dirty="0" smtClean="0"/>
              <a:t>That is why you’ll hear text generation LLMs being called autoregressive models.</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422243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The flow of the computation follows the direction of the arrow from top to bottom.</a:t>
            </a:r>
          </a:p>
          <a:p>
            <a:pPr marL="0" lvl="0" indent="0" algn="l" rtl="0">
              <a:spcBef>
                <a:spcPts val="0"/>
              </a:spcBef>
              <a:spcAft>
                <a:spcPts val="0"/>
              </a:spcAft>
              <a:buNone/>
            </a:pPr>
            <a:r>
              <a:rPr lang="en-US" dirty="0" smtClean="0"/>
              <a:t>For each generated token, the process flows once through each of the Transformer</a:t>
            </a:r>
            <a:r>
              <a:rPr lang="en-US" baseline="0" dirty="0" smtClean="0"/>
              <a:t> </a:t>
            </a:r>
            <a:r>
              <a:rPr lang="en-US" dirty="0" smtClean="0"/>
              <a:t>blocks in the stack in order, then to the LM head, which finally outputs the probability</a:t>
            </a:r>
          </a:p>
          <a:p>
            <a:pPr marL="0" lvl="0" indent="0" algn="l" rtl="0">
              <a:spcBef>
                <a:spcPts val="0"/>
              </a:spcBef>
              <a:spcAft>
                <a:spcPts val="0"/>
              </a:spcAft>
              <a:buNone/>
            </a:pPr>
            <a:r>
              <a:rPr lang="en-US" dirty="0" smtClean="0"/>
              <a:t>distribution for the next token.</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easiest decoding strategy would be to always pick the token with the highest</a:t>
            </a:r>
            <a:r>
              <a:rPr lang="en-US" baseline="0" dirty="0" smtClean="0"/>
              <a:t> </a:t>
            </a:r>
            <a:r>
              <a:rPr lang="en-US" dirty="0" smtClean="0"/>
              <a:t>probability score. In practice, this doesn’t tend to lead to the best outputs for most</a:t>
            </a:r>
            <a:r>
              <a:rPr lang="en-US" baseline="0" dirty="0" smtClean="0"/>
              <a:t> </a:t>
            </a:r>
            <a:r>
              <a:rPr lang="en-US" dirty="0" smtClean="0"/>
              <a:t>use cases. A better approach is to add some randomness and sometimes choose the</a:t>
            </a:r>
            <a:r>
              <a:rPr lang="en-US" baseline="0" dirty="0" smtClean="0"/>
              <a:t> </a:t>
            </a:r>
            <a:r>
              <a:rPr lang="en-US" dirty="0" smtClean="0"/>
              <a:t>second or third highest probability token. The idea here is to basically sample from</a:t>
            </a:r>
            <a:r>
              <a:rPr lang="en-US" baseline="0" dirty="0" smtClean="0"/>
              <a:t> </a:t>
            </a:r>
            <a:r>
              <a:rPr lang="en-US" dirty="0" smtClean="0"/>
              <a:t>the probability distribution based on the probability score, as the statisticians would</a:t>
            </a:r>
            <a:r>
              <a:rPr lang="en-US" baseline="0" dirty="0" smtClean="0"/>
              <a:t> </a:t>
            </a:r>
            <a:r>
              <a:rPr lang="en-US" dirty="0" smtClean="0"/>
              <a:t>say.</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Choosing the highest scoring token every time is called greedy decoding. It’s what</a:t>
            </a:r>
            <a:r>
              <a:rPr lang="en-US" baseline="0" dirty="0" smtClean="0"/>
              <a:t> </a:t>
            </a:r>
            <a:r>
              <a:rPr lang="en-US" dirty="0" smtClean="0"/>
              <a:t>happens if you set the temperature parameter to zero in an LLM.</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387992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Recall that when generating the second token, we simply append the output token to</a:t>
            </a:r>
            <a:r>
              <a:rPr lang="en-US" baseline="0" dirty="0" smtClean="0"/>
              <a:t> </a:t>
            </a:r>
            <a:r>
              <a:rPr lang="en-US" dirty="0" smtClean="0"/>
              <a:t>the input and do another forward pass through the model. If we give the model the</a:t>
            </a:r>
            <a:r>
              <a:rPr lang="en-US" baseline="0" dirty="0" smtClean="0"/>
              <a:t> </a:t>
            </a:r>
            <a:r>
              <a:rPr lang="en-US" dirty="0" smtClean="0"/>
              <a:t>ability to cache the results of the previous calculation (especially some of the specific</a:t>
            </a:r>
            <a:r>
              <a:rPr lang="en-US" baseline="0" dirty="0" smtClean="0"/>
              <a:t> </a:t>
            </a:r>
            <a:r>
              <a:rPr lang="en-US" dirty="0" smtClean="0"/>
              <a:t>vectors in the attention mechanism), we no longer need to repeat the calculations of</a:t>
            </a:r>
          </a:p>
          <a:p>
            <a:pPr marL="0" lvl="0" indent="0" algn="l" rtl="0">
              <a:spcBef>
                <a:spcPts val="0"/>
              </a:spcBef>
              <a:spcAft>
                <a:spcPts val="0"/>
              </a:spcAft>
              <a:buNone/>
            </a:pPr>
            <a:r>
              <a:rPr lang="en-US" dirty="0" smtClean="0"/>
              <a:t>the previous streams. This time the only needed calculation is for the last stream. This</a:t>
            </a:r>
            <a:r>
              <a:rPr lang="en-US" baseline="0" dirty="0" smtClean="0"/>
              <a:t> </a:t>
            </a:r>
            <a:r>
              <a:rPr lang="en-US" dirty="0" smtClean="0"/>
              <a:t>is an optimization technique called the keys and values (</a:t>
            </a:r>
            <a:r>
              <a:rPr lang="en-US" dirty="0" err="1" smtClean="0"/>
              <a:t>kv</a:t>
            </a:r>
            <a:r>
              <a:rPr lang="en-US" dirty="0" smtClean="0"/>
              <a:t>) cache and it provides a</a:t>
            </a:r>
            <a:r>
              <a:rPr lang="en-US" baseline="0" dirty="0" smtClean="0"/>
              <a:t> </a:t>
            </a:r>
            <a:r>
              <a:rPr lang="en-US" dirty="0" smtClean="0"/>
              <a:t>significant speedup of the generation process. Keys and values are some of the central</a:t>
            </a:r>
            <a:r>
              <a:rPr lang="en-US" baseline="0" dirty="0" smtClean="0"/>
              <a:t> </a:t>
            </a:r>
            <a:r>
              <a:rPr lang="en-US" dirty="0" smtClean="0"/>
              <a:t>components of the attention mechanism, as we’ll see later in this chapter.</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7704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baseline="0" dirty="0" smtClean="0">
                <a:solidFill>
                  <a:schemeClr val="dk1"/>
                </a:solidFill>
                <a:latin typeface="Calibri"/>
                <a:ea typeface="Calibri"/>
                <a:cs typeface="Calibri"/>
                <a:sym typeface="Calibri"/>
              </a:rPr>
              <a:t>A Transformer block (Figure 3-12) is made up of two successive components:</a:t>
            </a:r>
          </a:p>
          <a:p>
            <a:r>
              <a:rPr lang="en-US" sz="1200" b="0" i="0" u="none" strike="noStrike" cap="none" baseline="0" dirty="0" smtClean="0">
                <a:solidFill>
                  <a:schemeClr val="dk1"/>
                </a:solidFill>
                <a:latin typeface="Calibri"/>
                <a:ea typeface="Calibri"/>
                <a:cs typeface="Calibri"/>
                <a:sym typeface="Calibri"/>
              </a:rPr>
              <a:t>1. </a:t>
            </a:r>
            <a:r>
              <a:rPr lang="en-US" sz="1200" b="0" i="1" u="none" strike="noStrike" cap="none" baseline="0" dirty="0" smtClean="0">
                <a:solidFill>
                  <a:schemeClr val="dk1"/>
                </a:solidFill>
                <a:latin typeface="Calibri"/>
                <a:ea typeface="Calibri"/>
                <a:cs typeface="Calibri"/>
                <a:sym typeface="Calibri"/>
              </a:rPr>
              <a:t>The attention layer </a:t>
            </a:r>
            <a:r>
              <a:rPr lang="en-US" sz="1200" b="0" i="0" u="none" strike="noStrike" cap="none" baseline="0" dirty="0" smtClean="0">
                <a:solidFill>
                  <a:schemeClr val="dk1"/>
                </a:solidFill>
                <a:latin typeface="Calibri"/>
                <a:ea typeface="Calibri"/>
                <a:cs typeface="Calibri"/>
                <a:sym typeface="Calibri"/>
              </a:rPr>
              <a:t>is mainly concerned with incorporating relevant information from other input tokens and positions</a:t>
            </a:r>
          </a:p>
          <a:p>
            <a:r>
              <a:rPr lang="en-US" sz="1200" b="0" i="0" u="none" strike="noStrike" cap="none" baseline="0" dirty="0" smtClean="0">
                <a:solidFill>
                  <a:schemeClr val="dk1"/>
                </a:solidFill>
                <a:latin typeface="Calibri"/>
                <a:ea typeface="Calibri"/>
                <a:cs typeface="Calibri"/>
                <a:sym typeface="Calibri"/>
              </a:rPr>
              <a:t>2. </a:t>
            </a:r>
            <a:r>
              <a:rPr lang="en-US" sz="1200" b="0" i="1" u="none" strike="noStrike" cap="none" baseline="0" dirty="0" smtClean="0">
                <a:solidFill>
                  <a:schemeClr val="dk1"/>
                </a:solidFill>
                <a:latin typeface="Calibri"/>
                <a:ea typeface="Calibri"/>
                <a:cs typeface="Calibri"/>
                <a:sym typeface="Calibri"/>
              </a:rPr>
              <a:t>The </a:t>
            </a:r>
            <a:r>
              <a:rPr lang="en-US" sz="1200" b="0" i="1" u="none" strike="noStrike" cap="none" baseline="0" dirty="0" err="1" smtClean="0">
                <a:solidFill>
                  <a:schemeClr val="dk1"/>
                </a:solidFill>
                <a:latin typeface="Calibri"/>
                <a:ea typeface="Calibri"/>
                <a:cs typeface="Calibri"/>
                <a:sym typeface="Calibri"/>
              </a:rPr>
              <a:t>feedforward</a:t>
            </a:r>
            <a:r>
              <a:rPr lang="en-US" sz="1200" b="0" i="1" u="none" strike="noStrike" cap="none" baseline="0" dirty="0" smtClean="0">
                <a:solidFill>
                  <a:schemeClr val="dk1"/>
                </a:solidFill>
                <a:latin typeface="Calibri"/>
                <a:ea typeface="Calibri"/>
                <a:cs typeface="Calibri"/>
                <a:sym typeface="Calibri"/>
              </a:rPr>
              <a:t> layer </a:t>
            </a:r>
            <a:r>
              <a:rPr lang="en-US" sz="1200" b="0" i="0" u="none" strike="noStrike" cap="none" baseline="0" dirty="0" smtClean="0">
                <a:solidFill>
                  <a:schemeClr val="dk1"/>
                </a:solidFill>
                <a:latin typeface="Calibri"/>
                <a:ea typeface="Calibri"/>
                <a:cs typeface="Calibri"/>
                <a:sym typeface="Calibri"/>
              </a:rPr>
              <a:t>houses the majority of the model’s processing capacity.</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678356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16137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Two main steps are involved in the attention mechanism:</a:t>
            </a:r>
          </a:p>
          <a:p>
            <a:pPr marL="0" lvl="0" indent="0" algn="l" rtl="0">
              <a:spcBef>
                <a:spcPts val="0"/>
              </a:spcBef>
              <a:spcAft>
                <a:spcPts val="0"/>
              </a:spcAft>
              <a:buNone/>
            </a:pPr>
            <a:r>
              <a:rPr lang="en-US" dirty="0" smtClean="0"/>
              <a:t>1. A way to score how relevant each of the previous input tokens are to the current</a:t>
            </a:r>
            <a:r>
              <a:rPr lang="en-US" baseline="0" dirty="0" smtClean="0"/>
              <a:t> t</a:t>
            </a:r>
            <a:r>
              <a:rPr lang="en-US" dirty="0" smtClean="0"/>
              <a:t>oken being processed (in the pink arrow).</a:t>
            </a:r>
          </a:p>
          <a:p>
            <a:pPr marL="0" lvl="0" indent="0" algn="l" rtl="0">
              <a:spcBef>
                <a:spcPts val="0"/>
              </a:spcBef>
              <a:spcAft>
                <a:spcPts val="0"/>
              </a:spcAft>
              <a:buNone/>
            </a:pPr>
            <a:r>
              <a:rPr lang="en-US" dirty="0" smtClean="0"/>
              <a:t>2. Using those scores, we combine the information from the various positions into a</a:t>
            </a:r>
            <a:r>
              <a:rPr lang="en-US" baseline="0" dirty="0" smtClean="0"/>
              <a:t> </a:t>
            </a:r>
            <a:r>
              <a:rPr lang="en-US" dirty="0" smtClean="0"/>
              <a:t>single output vector.</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We get better LLMs by doing attention multiple times in parallel, increasing</a:t>
            </a:r>
            <a:r>
              <a:rPr lang="en-US" baseline="0" dirty="0" smtClean="0"/>
              <a:t> t</a:t>
            </a:r>
            <a:r>
              <a:rPr lang="en-US" dirty="0" smtClean="0"/>
              <a:t>he model’s capacity to attend to different types of information.</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596037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Attention starts by multiplying the inputs by the projection matrices to create three</a:t>
            </a:r>
            <a:r>
              <a:rPr lang="en-US" baseline="0" dirty="0" smtClean="0"/>
              <a:t> </a:t>
            </a:r>
            <a:r>
              <a:rPr lang="en-US" dirty="0" smtClean="0"/>
              <a:t>new matrices. These are called the queries, keys, and values matrices. These matrices</a:t>
            </a:r>
          </a:p>
          <a:p>
            <a:pPr marL="0" lvl="0" indent="0" algn="l" rtl="0">
              <a:spcBef>
                <a:spcPts val="0"/>
              </a:spcBef>
              <a:spcAft>
                <a:spcPts val="0"/>
              </a:spcAft>
              <a:buNone/>
            </a:pPr>
            <a:r>
              <a:rPr lang="en-US" dirty="0" smtClean="0"/>
              <a:t>contain the information of the input tokens projected to three different spaces that</a:t>
            </a:r>
            <a:r>
              <a:rPr lang="en-US" baseline="0" dirty="0" smtClean="0"/>
              <a:t> </a:t>
            </a:r>
            <a:r>
              <a:rPr lang="en-US" dirty="0" smtClean="0"/>
              <a:t>help carry out the two steps of attention:</a:t>
            </a:r>
          </a:p>
          <a:p>
            <a:pPr marL="0" lvl="0" indent="0" algn="l" rtl="0">
              <a:spcBef>
                <a:spcPts val="0"/>
              </a:spcBef>
              <a:spcAft>
                <a:spcPts val="0"/>
              </a:spcAft>
              <a:buNone/>
            </a:pPr>
            <a:r>
              <a:rPr lang="en-US" dirty="0" smtClean="0"/>
              <a:t>1. Relevance scoring</a:t>
            </a:r>
          </a:p>
          <a:p>
            <a:pPr marL="0" lvl="0" indent="0" algn="l" rtl="0">
              <a:spcBef>
                <a:spcPts val="0"/>
              </a:spcBef>
              <a:spcAft>
                <a:spcPts val="0"/>
              </a:spcAft>
              <a:buNone/>
            </a:pPr>
            <a:r>
              <a:rPr lang="en-US" dirty="0" smtClean="0"/>
              <a:t>2. Combining information</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Self-attention: Relevance scoring</a:t>
            </a:r>
          </a:p>
          <a:p>
            <a:pPr marL="0" lvl="0" indent="0" algn="l" rtl="0">
              <a:spcBef>
                <a:spcPts val="0"/>
              </a:spcBef>
              <a:spcAft>
                <a:spcPts val="0"/>
              </a:spcAft>
              <a:buNone/>
            </a:pPr>
            <a:r>
              <a:rPr lang="en-US" dirty="0" smtClean="0"/>
              <a:t>In a generative Transformer, we’re generating one token at a time. This means we’re</a:t>
            </a:r>
            <a:r>
              <a:rPr lang="en-US" baseline="0" dirty="0" smtClean="0"/>
              <a:t> </a:t>
            </a:r>
            <a:r>
              <a:rPr lang="en-US" dirty="0" smtClean="0"/>
              <a:t>processing one position at a time. So the attention mechanism here is only concerned</a:t>
            </a:r>
          </a:p>
          <a:p>
            <a:pPr marL="0" lvl="0" indent="0" algn="l" rtl="0">
              <a:spcBef>
                <a:spcPts val="0"/>
              </a:spcBef>
              <a:spcAft>
                <a:spcPts val="0"/>
              </a:spcAft>
              <a:buNone/>
            </a:pPr>
            <a:r>
              <a:rPr lang="en-US" dirty="0" smtClean="0"/>
              <a:t>with this one position, and how information from other positions can be pulled in to</a:t>
            </a:r>
            <a:r>
              <a:rPr lang="en-US" baseline="0" dirty="0" smtClean="0"/>
              <a:t> </a:t>
            </a:r>
            <a:r>
              <a:rPr lang="en-US" dirty="0" smtClean="0"/>
              <a:t>inform this position.</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relevance scoring step of attention is conducted by multiplying the query vector</a:t>
            </a:r>
            <a:r>
              <a:rPr lang="en-US" baseline="0" dirty="0" smtClean="0"/>
              <a:t> </a:t>
            </a:r>
            <a:r>
              <a:rPr lang="en-US" dirty="0" smtClean="0"/>
              <a:t>of the current position with the keys matrix. This produces a score stating how</a:t>
            </a:r>
            <a:r>
              <a:rPr lang="en-US" baseline="0" dirty="0" smtClean="0"/>
              <a:t> </a:t>
            </a:r>
            <a:r>
              <a:rPr lang="en-US" dirty="0" smtClean="0"/>
              <a:t>relevant each previous token is. Passing that by a </a:t>
            </a:r>
            <a:r>
              <a:rPr lang="en-US" dirty="0" err="1" smtClean="0"/>
              <a:t>softmax</a:t>
            </a:r>
            <a:r>
              <a:rPr lang="en-US" dirty="0" smtClean="0"/>
              <a:t> operation normalizes these</a:t>
            </a:r>
            <a:r>
              <a:rPr lang="en-US" baseline="0" dirty="0" smtClean="0"/>
              <a:t> </a:t>
            </a:r>
            <a:r>
              <a:rPr lang="en-US" dirty="0" smtClean="0"/>
              <a:t>scores so they sum up to 1.</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4040530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emf"/><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5.emf"/><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emf"/><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5.emf"/><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5.emf"/><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6.png"/><Relationship Id="rId1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1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34.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1.png"/><Relationship Id="rId21" Type="http://schemas.openxmlformats.org/officeDocument/2006/relationships/image" Target="../media/image50.png"/><Relationship Id="rId7" Type="http://schemas.openxmlformats.org/officeDocument/2006/relationships/image" Target="../media/image27.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notesSlide" Target="../notesSlides/notesSlide18.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0.png"/><Relationship Id="rId24" Type="http://schemas.openxmlformats.org/officeDocument/2006/relationships/image" Target="../media/image53.png"/><Relationship Id="rId5" Type="http://schemas.openxmlformats.org/officeDocument/2006/relationships/image" Target="../media/image17.png"/><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26.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64.png"/><Relationship Id="rId3" Type="http://schemas.openxmlformats.org/officeDocument/2006/relationships/image" Target="../media/image1.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62.png"/><Relationship Id="rId5" Type="http://schemas.openxmlformats.org/officeDocument/2006/relationships/image" Target="../media/image57.png"/><Relationship Id="rId10" Type="http://schemas.openxmlformats.org/officeDocument/2006/relationships/image" Target="../media/image61.png"/><Relationship Id="rId4" Type="http://schemas.openxmlformats.org/officeDocument/2006/relationships/image" Target="../media/image17.pn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70.png"/><Relationship Id="rId5" Type="http://schemas.openxmlformats.org/officeDocument/2006/relationships/image" Target="../media/image17.png"/><Relationship Id="rId10"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75.png"/><Relationship Id="rId5" Type="http://schemas.openxmlformats.org/officeDocument/2006/relationships/image" Target="../media/image17.png"/><Relationship Id="rId10" Type="http://schemas.openxmlformats.org/officeDocument/2006/relationships/image" Target="../media/image74.png"/><Relationship Id="rId4" Type="http://schemas.openxmlformats.org/officeDocument/2006/relationships/image" Target="../media/image71.png"/><Relationship Id="rId9" Type="http://schemas.openxmlformats.org/officeDocument/2006/relationships/image" Target="../media/image73.png"/></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35.png"/><Relationship Id="rId12"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77.png"/><Relationship Id="rId5" Type="http://schemas.openxmlformats.org/officeDocument/2006/relationships/image" Target="../media/image17.png"/><Relationship Id="rId10" Type="http://schemas.openxmlformats.org/officeDocument/2006/relationships/image" Target="../media/image6.png"/><Relationship Id="rId4" Type="http://schemas.openxmlformats.org/officeDocument/2006/relationships/image" Target="../media/image16.png"/><Relationship Id="rId9" Type="http://schemas.openxmlformats.org/officeDocument/2006/relationships/image" Target="../media/image76.png"/><Relationship Id="rId14" Type="http://schemas.openxmlformats.org/officeDocument/2006/relationships/image" Target="../media/image78.png"/></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82.png"/><Relationship Id="rId5" Type="http://schemas.openxmlformats.org/officeDocument/2006/relationships/image" Target="../media/image17.png"/><Relationship Id="rId10" Type="http://schemas.openxmlformats.org/officeDocument/2006/relationships/image" Target="../media/image81.png"/><Relationship Id="rId4" Type="http://schemas.openxmlformats.org/officeDocument/2006/relationships/image" Target="../media/image71.png"/><Relationship Id="rId9" Type="http://schemas.openxmlformats.org/officeDocument/2006/relationships/image" Target="../media/image80.png"/></Relationships>
</file>

<file path=ppt/slides/_rels/slide2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png"/><Relationship Id="rId7" Type="http://schemas.openxmlformats.org/officeDocument/2006/relationships/image" Target="../media/image85.png"/><Relationship Id="rId12"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84.png"/><Relationship Id="rId11" Type="http://schemas.openxmlformats.org/officeDocument/2006/relationships/image" Target="../media/image69.png"/><Relationship Id="rId5" Type="http://schemas.openxmlformats.org/officeDocument/2006/relationships/image" Target="../media/image17.png"/><Relationship Id="rId10" Type="http://schemas.openxmlformats.org/officeDocument/2006/relationships/image" Target="../media/image68.png"/><Relationship Id="rId4" Type="http://schemas.openxmlformats.org/officeDocument/2006/relationships/image" Target="../media/image83.png"/><Relationship Id="rId9" Type="http://schemas.openxmlformats.org/officeDocument/2006/relationships/image" Target="../media/image86.png"/></Relationships>
</file>

<file path=ppt/slides/_rels/slide2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90.png"/><Relationship Id="rId5" Type="http://schemas.openxmlformats.org/officeDocument/2006/relationships/image" Target="../media/image17.png"/><Relationship Id="rId10" Type="http://schemas.openxmlformats.org/officeDocument/2006/relationships/image" Target="../media/image89.png"/><Relationship Id="rId4" Type="http://schemas.openxmlformats.org/officeDocument/2006/relationships/image" Target="../media/image16.png"/><Relationship Id="rId9" Type="http://schemas.openxmlformats.org/officeDocument/2006/relationships/image" Target="../media/image85.png"/></Relationships>
</file>

<file path=ppt/slides/_rels/slide26.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hyperlink" Target="https://www.instagram.com/eatemp._/" TargetMode="External"/><Relationship Id="rId18" Type="http://schemas.openxmlformats.org/officeDocument/2006/relationships/image" Target="../media/image99.png"/><Relationship Id="rId3" Type="http://schemas.openxmlformats.org/officeDocument/2006/relationships/image" Target="../media/image1.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hyperlink" Target="https://www.youtube.com/@eatemp" TargetMode="External"/><Relationship Id="rId2" Type="http://schemas.openxmlformats.org/officeDocument/2006/relationships/notesSlide" Target="../notesSlides/notesSlide26.xml"/><Relationship Id="rId16" Type="http://schemas.openxmlformats.org/officeDocument/2006/relationships/image" Target="../media/image98.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95.png"/><Relationship Id="rId5" Type="http://schemas.openxmlformats.org/officeDocument/2006/relationships/image" Target="../media/image58.png"/><Relationship Id="rId15" Type="http://schemas.openxmlformats.org/officeDocument/2006/relationships/hyperlink" Target="https://www.pinterest.com/eatempofficial/" TargetMode="External"/><Relationship Id="rId10" Type="http://schemas.openxmlformats.org/officeDocument/2006/relationships/image" Target="../media/image94.png"/><Relationship Id="rId19" Type="http://schemas.openxmlformats.org/officeDocument/2006/relationships/hyperlink" Target="https://www.tiktok.com/@eatemp.official" TargetMode="External"/><Relationship Id="rId4" Type="http://schemas.openxmlformats.org/officeDocument/2006/relationships/image" Target="../media/image57.png"/><Relationship Id="rId9" Type="http://schemas.openxmlformats.org/officeDocument/2006/relationships/image" Target="../media/image93.png"/><Relationship Id="rId14"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emf"/><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emf"/><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emf"/><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emf"/><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
        <p:cNvGrpSpPr/>
        <p:nvPr/>
      </p:nvGrpSpPr>
      <p:grpSpPr>
        <a:xfrm>
          <a:off x="0" y="0"/>
          <a:ext cx="0" cy="0"/>
          <a:chOff x="0" y="0"/>
          <a:chExt cx="0" cy="0"/>
        </a:xfrm>
      </p:grpSpPr>
      <p:pic>
        <p:nvPicPr>
          <p:cNvPr id="16" name="Google Shape;16;p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7" name="Google Shape;17;p1" descr=" "/>
          <p:cNvPicPr preferRelativeResize="0"/>
          <p:nvPr/>
        </p:nvPicPr>
        <p:blipFill rotWithShape="1">
          <a:blip r:embed="rId4">
            <a:alphaModFix/>
          </a:blip>
          <a:srcRect/>
          <a:stretch/>
        </p:blipFill>
        <p:spPr>
          <a:xfrm>
            <a:off x="-25263458" y="-8178800"/>
            <a:ext cx="2946768" cy="2692400"/>
          </a:xfrm>
          <a:prstGeom prst="rect">
            <a:avLst/>
          </a:prstGeom>
          <a:noFill/>
          <a:ln>
            <a:noFill/>
          </a:ln>
        </p:spPr>
      </p:pic>
      <p:sp>
        <p:nvSpPr>
          <p:cNvPr id="18" name="Google Shape;18;p1"/>
          <p:cNvSpPr/>
          <p:nvPr/>
        </p:nvSpPr>
        <p:spPr>
          <a:xfrm>
            <a:off x="-11101187" y="3797300"/>
            <a:ext cx="1600400" cy="3314700"/>
          </a:xfrm>
          <a:prstGeom prst="rect">
            <a:avLst/>
          </a:prstGeom>
          <a:solidFill>
            <a:srgbClr val="257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19;p1" descr=" "/>
          <p:cNvPicPr preferRelativeResize="0"/>
          <p:nvPr/>
        </p:nvPicPr>
        <p:blipFill rotWithShape="1">
          <a:blip r:embed="rId5">
            <a:alphaModFix/>
          </a:blip>
          <a:srcRect/>
          <a:stretch/>
        </p:blipFill>
        <p:spPr>
          <a:xfrm>
            <a:off x="15236987" y="0"/>
            <a:ext cx="9150061" cy="4567726"/>
          </a:xfrm>
          <a:prstGeom prst="rect">
            <a:avLst/>
          </a:prstGeom>
          <a:noFill/>
          <a:ln>
            <a:noFill/>
          </a:ln>
        </p:spPr>
      </p:pic>
      <p:sp>
        <p:nvSpPr>
          <p:cNvPr id="29" name="Google Shape;29;p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1714714" y="3479800"/>
            <a:ext cx="13179330" cy="46820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Looking Inside Large Language Models</a:t>
            </a:r>
            <a:endParaRPr sz="12800" b="0" i="0" u="none" strike="noStrike" cap="none" dirty="0">
              <a:solidFill>
                <a:schemeClr val="dk1"/>
              </a:solidFill>
              <a:latin typeface="Calibri"/>
              <a:ea typeface="Calibri"/>
              <a:cs typeface="Calibri"/>
              <a:sym typeface="Calibri"/>
            </a:endParaRPr>
          </a:p>
        </p:txBody>
      </p:sp>
      <p:sp>
        <p:nvSpPr>
          <p:cNvPr id="31" name="Google Shape;31;p1"/>
          <p:cNvSpPr/>
          <p:nvPr/>
        </p:nvSpPr>
        <p:spPr>
          <a:xfrm>
            <a:off x="3212217" y="9574841"/>
            <a:ext cx="10581707" cy="1312333"/>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6400"/>
              <a:buFont typeface="Rajdhani SemiBold"/>
              <a:buNone/>
            </a:pPr>
            <a:r>
              <a:rPr lang="en-US" sz="6400" b="0" i="0" u="none" strike="noStrike" cap="none" dirty="0" smtClean="0">
                <a:solidFill>
                  <a:srgbClr val="FFFFFF"/>
                </a:solidFill>
                <a:latin typeface="Rajdhani SemiBold"/>
                <a:ea typeface="Rajdhani SemiBold"/>
                <a:cs typeface="Rajdhani SemiBold"/>
                <a:sym typeface="Rajdhani SemiBold"/>
              </a:rPr>
              <a:t>Chapter </a:t>
            </a:r>
            <a:r>
              <a:rPr lang="en-US" sz="6400" b="0" i="0" u="none" strike="noStrike" cap="none" dirty="0" smtClean="0">
                <a:solidFill>
                  <a:srgbClr val="FFFFFF"/>
                </a:solidFill>
                <a:latin typeface="Rajdhani SemiBold"/>
                <a:ea typeface="Rajdhani SemiBold"/>
                <a:cs typeface="Rajdhani SemiBold"/>
                <a:sym typeface="Rajdhani SemiBold"/>
              </a:rPr>
              <a:t>3</a:t>
            </a:r>
            <a:endParaRPr sz="6400" b="0" i="0" u="none" strike="noStrike" cap="none" dirty="0">
              <a:solidFill>
                <a:schemeClr val="dk1"/>
              </a:solidFill>
              <a:latin typeface="Calibri"/>
              <a:ea typeface="Calibri"/>
              <a:cs typeface="Calibri"/>
              <a:sym typeface="Calibri"/>
            </a:endParaRPr>
          </a:p>
        </p:txBody>
      </p:sp>
      <p:pic>
        <p:nvPicPr>
          <p:cNvPr id="32" name="Google Shape;32;p1" descr=" "/>
          <p:cNvPicPr preferRelativeResize="0"/>
          <p:nvPr/>
        </p:nvPicPr>
        <p:blipFill rotWithShape="1">
          <a:blip r:embed="rId6">
            <a:alphaModFix/>
          </a:blip>
          <a:srcRect/>
          <a:stretch/>
        </p:blipFill>
        <p:spPr>
          <a:xfrm>
            <a:off x="13793924" y="3225800"/>
            <a:ext cx="10250181" cy="83154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81648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Self Attention</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213502" y="11172812"/>
            <a:ext cx="18715114" cy="1323439"/>
          </a:xfrm>
          <a:prstGeom prst="rect">
            <a:avLst/>
          </a:prstGeom>
        </p:spPr>
        <p:txBody>
          <a:bodyPr wrap="square">
            <a:spAutoFit/>
          </a:bodyPr>
          <a:lstStyle/>
          <a:p>
            <a:r>
              <a:rPr lang="en-US" sz="4000" b="1" dirty="0">
                <a:solidFill>
                  <a:schemeClr val="bg1"/>
                </a:solidFill>
                <a:latin typeface="MinionPro-It"/>
              </a:rPr>
              <a:t>Attention combines the relevant information of previous positions by </a:t>
            </a:r>
            <a:r>
              <a:rPr lang="en-US" sz="4000" b="1" dirty="0" smtClean="0">
                <a:solidFill>
                  <a:schemeClr val="bg1"/>
                </a:solidFill>
                <a:latin typeface="MinionPro-It"/>
              </a:rPr>
              <a:t>multiplying their </a:t>
            </a:r>
            <a:r>
              <a:rPr lang="en-US" sz="4000" b="1" dirty="0">
                <a:solidFill>
                  <a:schemeClr val="bg1"/>
                </a:solidFill>
                <a:latin typeface="MinionPro-It"/>
              </a:rPr>
              <a:t>relevance scores by their respective value vectors.</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6476860" y="2743171"/>
            <a:ext cx="11433454" cy="8229657"/>
          </a:xfrm>
          <a:prstGeom prst="rect">
            <a:avLst/>
          </a:prstGeom>
        </p:spPr>
      </p:pic>
    </p:spTree>
    <p:extLst>
      <p:ext uri="{BB962C8B-B14F-4D97-AF65-F5344CB8AC3E}">
        <p14:creationId xmlns:p14="http://schemas.microsoft.com/office/powerpoint/2010/main" val="339985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81648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Self Attention</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213502" y="11172812"/>
            <a:ext cx="18715114" cy="1323439"/>
          </a:xfrm>
          <a:prstGeom prst="rect">
            <a:avLst/>
          </a:prstGeom>
        </p:spPr>
        <p:txBody>
          <a:bodyPr wrap="square">
            <a:spAutoFit/>
          </a:bodyPr>
          <a:lstStyle/>
          <a:p>
            <a:r>
              <a:rPr lang="en-US" sz="4000" b="1" dirty="0">
                <a:solidFill>
                  <a:schemeClr val="bg1"/>
                </a:solidFill>
                <a:latin typeface="MinionPro-It"/>
              </a:rPr>
              <a:t>Attention combines the relevant information of previous positions by </a:t>
            </a:r>
            <a:r>
              <a:rPr lang="en-US" sz="4000" b="1" dirty="0" smtClean="0">
                <a:solidFill>
                  <a:schemeClr val="bg1"/>
                </a:solidFill>
                <a:latin typeface="MinionPro-It"/>
              </a:rPr>
              <a:t>multiplying their </a:t>
            </a:r>
            <a:r>
              <a:rPr lang="en-US" sz="4000" b="1" dirty="0">
                <a:solidFill>
                  <a:schemeClr val="bg1"/>
                </a:solidFill>
                <a:latin typeface="MinionPro-It"/>
              </a:rPr>
              <a:t>relevance scores by their respective value vectors.</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6476860" y="2743171"/>
            <a:ext cx="11433454" cy="8229657"/>
          </a:xfrm>
          <a:prstGeom prst="rect">
            <a:avLst/>
          </a:prstGeom>
        </p:spPr>
      </p:pic>
    </p:spTree>
    <p:extLst>
      <p:ext uri="{BB962C8B-B14F-4D97-AF65-F5344CB8AC3E}">
        <p14:creationId xmlns:p14="http://schemas.microsoft.com/office/powerpoint/2010/main" val="2632314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81648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Self Attention</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213502" y="11172812"/>
            <a:ext cx="18715114" cy="1323439"/>
          </a:xfrm>
          <a:prstGeom prst="rect">
            <a:avLst/>
          </a:prstGeom>
        </p:spPr>
        <p:txBody>
          <a:bodyPr wrap="square">
            <a:spAutoFit/>
          </a:bodyPr>
          <a:lstStyle/>
          <a:p>
            <a:r>
              <a:rPr lang="en-US" sz="4000" b="1" dirty="0">
                <a:solidFill>
                  <a:schemeClr val="bg1"/>
                </a:solidFill>
                <a:latin typeface="MinionPro-It"/>
              </a:rPr>
              <a:t>Attention combines the relevant information of previous positions by </a:t>
            </a:r>
            <a:r>
              <a:rPr lang="en-US" sz="4000" b="1" dirty="0" smtClean="0">
                <a:solidFill>
                  <a:schemeClr val="bg1"/>
                </a:solidFill>
                <a:latin typeface="MinionPro-It"/>
              </a:rPr>
              <a:t>multiplying their </a:t>
            </a:r>
            <a:r>
              <a:rPr lang="en-US" sz="4000" b="1" dirty="0">
                <a:solidFill>
                  <a:schemeClr val="bg1"/>
                </a:solidFill>
                <a:latin typeface="MinionPro-It"/>
              </a:rPr>
              <a:t>relevance scores by their respective value vectors.</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6476860" y="2743171"/>
            <a:ext cx="11433454" cy="8229657"/>
          </a:xfrm>
          <a:prstGeom prst="rect">
            <a:avLst/>
          </a:prstGeom>
        </p:spPr>
      </p:pic>
    </p:spTree>
    <p:extLst>
      <p:ext uri="{BB962C8B-B14F-4D97-AF65-F5344CB8AC3E}">
        <p14:creationId xmlns:p14="http://schemas.microsoft.com/office/powerpoint/2010/main" val="182400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81648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Self Attention</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213502" y="11172812"/>
            <a:ext cx="18715114" cy="1323439"/>
          </a:xfrm>
          <a:prstGeom prst="rect">
            <a:avLst/>
          </a:prstGeom>
        </p:spPr>
        <p:txBody>
          <a:bodyPr wrap="square">
            <a:spAutoFit/>
          </a:bodyPr>
          <a:lstStyle/>
          <a:p>
            <a:r>
              <a:rPr lang="en-US" sz="4000" b="1" dirty="0">
                <a:solidFill>
                  <a:schemeClr val="bg1"/>
                </a:solidFill>
                <a:latin typeface="MinionPro-It"/>
              </a:rPr>
              <a:t>Attention combines the relevant information of previous positions by </a:t>
            </a:r>
            <a:r>
              <a:rPr lang="en-US" sz="4000" b="1" dirty="0" smtClean="0">
                <a:solidFill>
                  <a:schemeClr val="bg1"/>
                </a:solidFill>
                <a:latin typeface="MinionPro-It"/>
              </a:rPr>
              <a:t>multiplying their </a:t>
            </a:r>
            <a:r>
              <a:rPr lang="en-US" sz="4000" b="1" dirty="0">
                <a:solidFill>
                  <a:schemeClr val="bg1"/>
                </a:solidFill>
                <a:latin typeface="MinionPro-It"/>
              </a:rPr>
              <a:t>relevance scores by their respective value vectors.</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6476860" y="2743171"/>
            <a:ext cx="11433454" cy="8229657"/>
          </a:xfrm>
          <a:prstGeom prst="rect">
            <a:avLst/>
          </a:prstGeom>
        </p:spPr>
      </p:pic>
    </p:spTree>
    <p:extLst>
      <p:ext uri="{BB962C8B-B14F-4D97-AF65-F5344CB8AC3E}">
        <p14:creationId xmlns:p14="http://schemas.microsoft.com/office/powerpoint/2010/main" val="1415712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81648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Self Attention</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213502" y="11172812"/>
            <a:ext cx="18715114" cy="1323439"/>
          </a:xfrm>
          <a:prstGeom prst="rect">
            <a:avLst/>
          </a:prstGeom>
        </p:spPr>
        <p:txBody>
          <a:bodyPr wrap="square">
            <a:spAutoFit/>
          </a:bodyPr>
          <a:lstStyle/>
          <a:p>
            <a:r>
              <a:rPr lang="en-US" sz="4000" b="1" dirty="0">
                <a:solidFill>
                  <a:schemeClr val="bg1"/>
                </a:solidFill>
                <a:latin typeface="MinionPro-It"/>
              </a:rPr>
              <a:t>Attention combines the relevant information of previous positions by </a:t>
            </a:r>
            <a:r>
              <a:rPr lang="en-US" sz="4000" b="1" dirty="0" smtClean="0">
                <a:solidFill>
                  <a:schemeClr val="bg1"/>
                </a:solidFill>
                <a:latin typeface="MinionPro-It"/>
              </a:rPr>
              <a:t>multiplying their </a:t>
            </a:r>
            <a:r>
              <a:rPr lang="en-US" sz="4000" b="1" dirty="0">
                <a:solidFill>
                  <a:schemeClr val="bg1"/>
                </a:solidFill>
                <a:latin typeface="MinionPro-It"/>
              </a:rPr>
              <a:t>relevance scores by their respective value vectors.</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6476860" y="2743171"/>
            <a:ext cx="11433454" cy="8229657"/>
          </a:xfrm>
          <a:prstGeom prst="rect">
            <a:avLst/>
          </a:prstGeom>
        </p:spPr>
      </p:pic>
    </p:spTree>
    <p:extLst>
      <p:ext uri="{BB962C8B-B14F-4D97-AF65-F5344CB8AC3E}">
        <p14:creationId xmlns:p14="http://schemas.microsoft.com/office/powerpoint/2010/main" val="571343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
        <p:cNvGrpSpPr/>
        <p:nvPr/>
      </p:nvGrpSpPr>
      <p:grpSpPr>
        <a:xfrm>
          <a:off x="0" y="0"/>
          <a:ext cx="0" cy="0"/>
          <a:chOff x="0" y="0"/>
          <a:chExt cx="0" cy="0"/>
        </a:xfrm>
      </p:grpSpPr>
      <p:pic>
        <p:nvPicPr>
          <p:cNvPr id="112" name="Google Shape;112;p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13" name="Google Shape;113;p4"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114" name="Google Shape;114;p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116" name="Google Shape;116;p4" descr=" "/>
          <p:cNvPicPr preferRelativeResize="0"/>
          <p:nvPr/>
        </p:nvPicPr>
        <p:blipFill rotWithShape="1">
          <a:blip r:embed="rId6">
            <a:alphaModFix/>
          </a:blip>
          <a:srcRect/>
          <a:stretch/>
        </p:blipFill>
        <p:spPr>
          <a:xfrm>
            <a:off x="0" y="825500"/>
            <a:ext cx="1538111" cy="596187"/>
          </a:xfrm>
          <a:prstGeom prst="rect">
            <a:avLst/>
          </a:prstGeom>
          <a:noFill/>
          <a:ln>
            <a:noFill/>
          </a:ln>
        </p:spPr>
      </p:pic>
      <p:pic>
        <p:nvPicPr>
          <p:cNvPr id="117" name="Google Shape;117;p4" descr=" "/>
          <p:cNvPicPr preferRelativeResize="0"/>
          <p:nvPr/>
        </p:nvPicPr>
        <p:blipFill rotWithShape="1">
          <a:blip r:embed="rId7">
            <a:alphaModFix/>
          </a:blip>
          <a:srcRect/>
          <a:stretch/>
        </p:blipFill>
        <p:spPr>
          <a:xfrm>
            <a:off x="19039680" y="9448800"/>
            <a:ext cx="4798943" cy="2133600"/>
          </a:xfrm>
          <a:prstGeom prst="rect">
            <a:avLst/>
          </a:prstGeom>
          <a:noFill/>
          <a:ln>
            <a:noFill/>
          </a:ln>
        </p:spPr>
      </p:pic>
      <p:pic>
        <p:nvPicPr>
          <p:cNvPr id="118" name="Google Shape;118;p4" descr=" "/>
          <p:cNvPicPr preferRelativeResize="0"/>
          <p:nvPr/>
        </p:nvPicPr>
        <p:blipFill rotWithShape="1">
          <a:blip r:embed="rId8">
            <a:alphaModFix/>
          </a:blip>
          <a:srcRect/>
          <a:stretch/>
        </p:blipFill>
        <p:spPr>
          <a:xfrm>
            <a:off x="0" y="11002287"/>
            <a:ext cx="1943343" cy="2713713"/>
          </a:xfrm>
          <a:prstGeom prst="rect">
            <a:avLst/>
          </a:prstGeom>
          <a:noFill/>
          <a:ln>
            <a:noFill/>
          </a:ln>
        </p:spPr>
      </p:pic>
      <p:sp>
        <p:nvSpPr>
          <p:cNvPr id="119" name="Google Shape;119;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2959470" y="18669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TYPES OF AI</a:t>
            </a:r>
            <a:endParaRPr sz="8000" b="0" i="0" u="none" strike="noStrike" cap="none">
              <a:solidFill>
                <a:schemeClr val="dk1"/>
              </a:solidFill>
              <a:latin typeface="Calibri"/>
              <a:ea typeface="Calibri"/>
              <a:cs typeface="Calibri"/>
              <a:sym typeface="Calibri"/>
            </a:endParaRPr>
          </a:p>
        </p:txBody>
      </p:sp>
      <p:sp>
        <p:nvSpPr>
          <p:cNvPr id="122" name="Google Shape;122;p4"/>
          <p:cNvSpPr/>
          <p:nvPr/>
        </p:nvSpPr>
        <p:spPr>
          <a:xfrm>
            <a:off x="2959470" y="5003800"/>
            <a:ext cx="18480810" cy="497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959470" y="5003800"/>
            <a:ext cx="5347368" cy="4457700"/>
          </a:xfrm>
          <a:prstGeom prst="roundRect">
            <a:avLst>
              <a:gd name="adj" fmla="val 451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336592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4" descr=" "/>
          <p:cNvPicPr preferRelativeResize="0"/>
          <p:nvPr/>
        </p:nvPicPr>
        <p:blipFill rotWithShape="1">
          <a:blip r:embed="rId9">
            <a:alphaModFix/>
          </a:blip>
          <a:srcRect/>
          <a:stretch/>
        </p:blipFill>
        <p:spPr>
          <a:xfrm>
            <a:off x="3365921" y="5308600"/>
            <a:ext cx="1625803" cy="1625600"/>
          </a:xfrm>
          <a:prstGeom prst="rect">
            <a:avLst/>
          </a:prstGeom>
          <a:noFill/>
          <a:ln>
            <a:noFill/>
          </a:ln>
        </p:spPr>
      </p:pic>
      <p:pic>
        <p:nvPicPr>
          <p:cNvPr id="126" name="Google Shape;126;p4" descr=" "/>
          <p:cNvPicPr preferRelativeResize="0"/>
          <p:nvPr/>
        </p:nvPicPr>
        <p:blipFill rotWithShape="1">
          <a:blip r:embed="rId10">
            <a:alphaModFix/>
          </a:blip>
          <a:srcRect/>
          <a:stretch/>
        </p:blipFill>
        <p:spPr>
          <a:xfrm>
            <a:off x="3580858" y="5416550"/>
            <a:ext cx="1196250" cy="1409700"/>
          </a:xfrm>
          <a:prstGeom prst="rect">
            <a:avLst/>
          </a:prstGeom>
          <a:noFill/>
          <a:ln>
            <a:noFill/>
          </a:ln>
        </p:spPr>
      </p:pic>
      <p:sp>
        <p:nvSpPr>
          <p:cNvPr id="127" name="Google Shape;127;p4"/>
          <p:cNvSpPr/>
          <p:nvPr/>
        </p:nvSpPr>
        <p:spPr>
          <a:xfrm>
            <a:off x="3365921" y="7239000"/>
            <a:ext cx="4534467"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336592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NARROW AI</a:t>
            </a:r>
            <a:endParaRPr sz="4800" b="0" i="0" u="none" strike="noStrike" cap="none">
              <a:solidFill>
                <a:schemeClr val="dk1"/>
              </a:solidFill>
              <a:latin typeface="Calibri"/>
              <a:ea typeface="Calibri"/>
              <a:cs typeface="Calibri"/>
              <a:sym typeface="Calibri"/>
            </a:endParaRPr>
          </a:p>
        </p:txBody>
      </p:sp>
      <p:sp>
        <p:nvSpPr>
          <p:cNvPr id="129" name="Google Shape;129;p4"/>
          <p:cNvSpPr/>
          <p:nvPr/>
        </p:nvSpPr>
        <p:spPr>
          <a:xfrm>
            <a:off x="3365921" y="8115300"/>
            <a:ext cx="4669950" cy="11768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Narrow AI is designed to perform a specific task</a:t>
            </a:r>
            <a:endParaRPr sz="3200" b="0" i="0" u="none" strike="noStrike" cap="none">
              <a:solidFill>
                <a:schemeClr val="dk1"/>
              </a:solidFill>
              <a:latin typeface="Calibri"/>
              <a:ea typeface="Calibri"/>
              <a:cs typeface="Calibri"/>
              <a:sym typeface="Calibri"/>
            </a:endParaRPr>
          </a:p>
        </p:txBody>
      </p:sp>
      <p:pic>
        <p:nvPicPr>
          <p:cNvPr id="130" name="Google Shape;130;p4" descr=" "/>
          <p:cNvPicPr preferRelativeResize="0"/>
          <p:nvPr/>
        </p:nvPicPr>
        <p:blipFill rotWithShape="1">
          <a:blip r:embed="rId11">
            <a:alphaModFix/>
          </a:blip>
          <a:srcRect/>
          <a:stretch/>
        </p:blipFill>
        <p:spPr>
          <a:xfrm>
            <a:off x="2965821" y="5003800"/>
            <a:ext cx="5347368" cy="4978400"/>
          </a:xfrm>
          <a:prstGeom prst="rect">
            <a:avLst/>
          </a:prstGeom>
          <a:noFill/>
          <a:ln>
            <a:noFill/>
          </a:ln>
        </p:spPr>
      </p:pic>
      <p:pic>
        <p:nvPicPr>
          <p:cNvPr id="131" name="Google Shape;131;p4" descr=" "/>
          <p:cNvPicPr preferRelativeResize="0"/>
          <p:nvPr/>
        </p:nvPicPr>
        <p:blipFill rotWithShape="1">
          <a:blip r:embed="rId12">
            <a:alphaModFix/>
          </a:blip>
          <a:srcRect/>
          <a:stretch/>
        </p:blipFill>
        <p:spPr>
          <a:xfrm>
            <a:off x="2965821" y="5003800"/>
            <a:ext cx="5347368" cy="4978400"/>
          </a:xfrm>
          <a:prstGeom prst="rect">
            <a:avLst/>
          </a:prstGeom>
          <a:noFill/>
          <a:ln>
            <a:noFill/>
          </a:ln>
        </p:spPr>
      </p:pic>
      <p:sp>
        <p:nvSpPr>
          <p:cNvPr id="132" name="Google Shape;132;p4"/>
          <p:cNvSpPr/>
          <p:nvPr/>
        </p:nvSpPr>
        <p:spPr>
          <a:xfrm>
            <a:off x="952619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993264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4" descr=" "/>
          <p:cNvPicPr preferRelativeResize="0"/>
          <p:nvPr/>
        </p:nvPicPr>
        <p:blipFill rotWithShape="1">
          <a:blip r:embed="rId9">
            <a:alphaModFix/>
          </a:blip>
          <a:srcRect/>
          <a:stretch/>
        </p:blipFill>
        <p:spPr>
          <a:xfrm>
            <a:off x="9932641" y="5308600"/>
            <a:ext cx="1625803" cy="1625600"/>
          </a:xfrm>
          <a:prstGeom prst="rect">
            <a:avLst/>
          </a:prstGeom>
          <a:noFill/>
          <a:ln>
            <a:noFill/>
          </a:ln>
        </p:spPr>
      </p:pic>
      <p:pic>
        <p:nvPicPr>
          <p:cNvPr id="135" name="Google Shape;135;p4" descr=" "/>
          <p:cNvPicPr preferRelativeResize="0"/>
          <p:nvPr/>
        </p:nvPicPr>
        <p:blipFill rotWithShape="1">
          <a:blip r:embed="rId13">
            <a:alphaModFix/>
          </a:blip>
          <a:srcRect/>
          <a:stretch/>
        </p:blipFill>
        <p:spPr>
          <a:xfrm>
            <a:off x="10187625" y="5410200"/>
            <a:ext cx="1116152" cy="1422558"/>
          </a:xfrm>
          <a:prstGeom prst="rect">
            <a:avLst/>
          </a:prstGeom>
          <a:noFill/>
          <a:ln>
            <a:noFill/>
          </a:ln>
        </p:spPr>
      </p:pic>
      <p:sp>
        <p:nvSpPr>
          <p:cNvPr id="136" name="Google Shape;136;p4"/>
          <p:cNvSpPr/>
          <p:nvPr/>
        </p:nvSpPr>
        <p:spPr>
          <a:xfrm>
            <a:off x="9932641"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993264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GENERAL AI</a:t>
            </a:r>
            <a:endParaRPr sz="4800" b="0" i="0" u="none" strike="noStrike" cap="none">
              <a:solidFill>
                <a:schemeClr val="dk1"/>
              </a:solidFill>
              <a:latin typeface="Calibri"/>
              <a:ea typeface="Calibri"/>
              <a:cs typeface="Calibri"/>
              <a:sym typeface="Calibri"/>
            </a:endParaRPr>
          </a:p>
        </p:txBody>
      </p:sp>
      <p:sp>
        <p:nvSpPr>
          <p:cNvPr id="138" name="Google Shape;138;p4"/>
          <p:cNvSpPr/>
          <p:nvPr/>
        </p:nvSpPr>
        <p:spPr>
          <a:xfrm>
            <a:off x="9932641"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General AI can perform any intellectual task that a human can</a:t>
            </a:r>
            <a:endParaRPr sz="3200" b="0" i="0" u="none" strike="noStrike" cap="none">
              <a:solidFill>
                <a:schemeClr val="dk1"/>
              </a:solidFill>
              <a:latin typeface="Calibri"/>
              <a:ea typeface="Calibri"/>
              <a:cs typeface="Calibri"/>
              <a:sym typeface="Calibri"/>
            </a:endParaRPr>
          </a:p>
        </p:txBody>
      </p:sp>
      <p:pic>
        <p:nvPicPr>
          <p:cNvPr id="139" name="Google Shape;139;p4" descr=" "/>
          <p:cNvPicPr preferRelativeResize="0"/>
          <p:nvPr/>
        </p:nvPicPr>
        <p:blipFill rotWithShape="1">
          <a:blip r:embed="rId11">
            <a:alphaModFix/>
          </a:blip>
          <a:srcRect/>
          <a:stretch/>
        </p:blipFill>
        <p:spPr>
          <a:xfrm>
            <a:off x="9532541" y="5003800"/>
            <a:ext cx="5347368" cy="4978400"/>
          </a:xfrm>
          <a:prstGeom prst="rect">
            <a:avLst/>
          </a:prstGeom>
          <a:noFill/>
          <a:ln>
            <a:noFill/>
          </a:ln>
        </p:spPr>
      </p:pic>
      <p:pic>
        <p:nvPicPr>
          <p:cNvPr id="140" name="Google Shape;140;p4" descr=" "/>
          <p:cNvPicPr preferRelativeResize="0"/>
          <p:nvPr/>
        </p:nvPicPr>
        <p:blipFill rotWithShape="1">
          <a:blip r:embed="rId12">
            <a:alphaModFix/>
          </a:blip>
          <a:srcRect/>
          <a:stretch/>
        </p:blipFill>
        <p:spPr>
          <a:xfrm>
            <a:off x="9532541" y="5003800"/>
            <a:ext cx="5347368" cy="4978400"/>
          </a:xfrm>
          <a:prstGeom prst="rect">
            <a:avLst/>
          </a:prstGeom>
          <a:noFill/>
          <a:ln>
            <a:noFill/>
          </a:ln>
        </p:spPr>
      </p:pic>
      <p:sp>
        <p:nvSpPr>
          <p:cNvPr id="141" name="Google Shape;141;p4"/>
          <p:cNvSpPr/>
          <p:nvPr/>
        </p:nvSpPr>
        <p:spPr>
          <a:xfrm>
            <a:off x="1609291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16499362"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4" descr=" "/>
          <p:cNvPicPr preferRelativeResize="0"/>
          <p:nvPr/>
        </p:nvPicPr>
        <p:blipFill rotWithShape="1">
          <a:blip r:embed="rId9">
            <a:alphaModFix/>
          </a:blip>
          <a:srcRect/>
          <a:stretch/>
        </p:blipFill>
        <p:spPr>
          <a:xfrm>
            <a:off x="16499362" y="5308600"/>
            <a:ext cx="1625803" cy="1625600"/>
          </a:xfrm>
          <a:prstGeom prst="rect">
            <a:avLst/>
          </a:prstGeom>
          <a:noFill/>
          <a:ln>
            <a:noFill/>
          </a:ln>
        </p:spPr>
      </p:pic>
      <p:pic>
        <p:nvPicPr>
          <p:cNvPr id="144" name="Google Shape;144;p4" descr=" "/>
          <p:cNvPicPr preferRelativeResize="0"/>
          <p:nvPr/>
        </p:nvPicPr>
        <p:blipFill rotWithShape="1">
          <a:blip r:embed="rId14">
            <a:alphaModFix/>
          </a:blip>
          <a:srcRect/>
          <a:stretch/>
        </p:blipFill>
        <p:spPr>
          <a:xfrm>
            <a:off x="16658132" y="5410200"/>
            <a:ext cx="1308264" cy="1422400"/>
          </a:xfrm>
          <a:prstGeom prst="rect">
            <a:avLst/>
          </a:prstGeom>
          <a:noFill/>
          <a:ln>
            <a:noFill/>
          </a:ln>
        </p:spPr>
      </p:pic>
      <p:sp>
        <p:nvSpPr>
          <p:cNvPr id="145" name="Google Shape;145;p4"/>
          <p:cNvSpPr/>
          <p:nvPr/>
        </p:nvSpPr>
        <p:spPr>
          <a:xfrm>
            <a:off x="16499362"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16499362"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SUPER AI</a:t>
            </a:r>
            <a:endParaRPr sz="4800" b="0" i="0" u="none" strike="noStrike" cap="none">
              <a:solidFill>
                <a:schemeClr val="dk1"/>
              </a:solidFill>
              <a:latin typeface="Calibri"/>
              <a:ea typeface="Calibri"/>
              <a:cs typeface="Calibri"/>
              <a:sym typeface="Calibri"/>
            </a:endParaRPr>
          </a:p>
        </p:txBody>
      </p:sp>
      <p:sp>
        <p:nvSpPr>
          <p:cNvPr id="147" name="Google Shape;147;p4"/>
          <p:cNvSpPr/>
          <p:nvPr/>
        </p:nvSpPr>
        <p:spPr>
          <a:xfrm>
            <a:off x="16499362"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Super AI is hypothetical and would surpass human intelligence</a:t>
            </a:r>
            <a:endParaRPr sz="3200" b="0" i="0" u="none" strike="noStrike" cap="none">
              <a:solidFill>
                <a:schemeClr val="dk1"/>
              </a:solidFill>
              <a:latin typeface="Calibri"/>
              <a:ea typeface="Calibri"/>
              <a:cs typeface="Calibri"/>
              <a:sym typeface="Calibri"/>
            </a:endParaRPr>
          </a:p>
        </p:txBody>
      </p:sp>
      <p:pic>
        <p:nvPicPr>
          <p:cNvPr id="148" name="Google Shape;148;p4" descr=" "/>
          <p:cNvPicPr preferRelativeResize="0"/>
          <p:nvPr/>
        </p:nvPicPr>
        <p:blipFill rotWithShape="1">
          <a:blip r:embed="rId11">
            <a:alphaModFix/>
          </a:blip>
          <a:srcRect/>
          <a:stretch/>
        </p:blipFill>
        <p:spPr>
          <a:xfrm>
            <a:off x="16099262" y="5003800"/>
            <a:ext cx="5347368" cy="4978400"/>
          </a:xfrm>
          <a:prstGeom prst="rect">
            <a:avLst/>
          </a:prstGeom>
          <a:noFill/>
          <a:ln>
            <a:noFill/>
          </a:ln>
        </p:spPr>
      </p:pic>
      <p:pic>
        <p:nvPicPr>
          <p:cNvPr id="149" name="Google Shape;149;p4" descr=" "/>
          <p:cNvPicPr preferRelativeResize="0"/>
          <p:nvPr/>
        </p:nvPicPr>
        <p:blipFill rotWithShape="1">
          <a:blip r:embed="rId12">
            <a:alphaModFix/>
          </a:blip>
          <a:srcRect/>
          <a:stretch/>
        </p:blipFill>
        <p:spPr>
          <a:xfrm>
            <a:off x="16099262" y="5003800"/>
            <a:ext cx="5347368" cy="4978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
        <p:cNvGrpSpPr/>
        <p:nvPr/>
      </p:nvGrpSpPr>
      <p:grpSpPr>
        <a:xfrm>
          <a:off x="0" y="0"/>
          <a:ext cx="0" cy="0"/>
          <a:chOff x="0" y="0"/>
          <a:chExt cx="0" cy="0"/>
        </a:xfrm>
      </p:grpSpPr>
      <p:pic>
        <p:nvPicPr>
          <p:cNvPr id="155" name="Google Shape;155;p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56" name="Google Shape;156;p5"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157" name="Google Shape;157;p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sp>
        <p:nvSpPr>
          <p:cNvPr id="159" name="Google Shape;159;p5"/>
          <p:cNvSpPr/>
          <p:nvPr/>
        </p:nvSpPr>
        <p:spPr>
          <a:xfrm>
            <a:off x="12350177" y="787400"/>
            <a:ext cx="10042722" cy="1634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HISTORY OF AI</a:t>
            </a:r>
            <a:endParaRPr sz="8000" b="0" i="0" u="none" strike="noStrike" cap="none">
              <a:solidFill>
                <a:schemeClr val="dk1"/>
              </a:solidFill>
              <a:latin typeface="Calibri"/>
              <a:ea typeface="Calibri"/>
              <a:cs typeface="Calibri"/>
              <a:sym typeface="Calibri"/>
            </a:endParaRPr>
          </a:p>
        </p:txBody>
      </p:sp>
      <p:pic>
        <p:nvPicPr>
          <p:cNvPr id="160" name="Google Shape;160;p5" descr=" "/>
          <p:cNvPicPr preferRelativeResize="0"/>
          <p:nvPr/>
        </p:nvPicPr>
        <p:blipFill rotWithShape="1">
          <a:blip r:embed="rId6">
            <a:alphaModFix/>
          </a:blip>
          <a:srcRect/>
          <a:stretch/>
        </p:blipFill>
        <p:spPr>
          <a:xfrm>
            <a:off x="21376772" y="2184400"/>
            <a:ext cx="3010276" cy="1943100"/>
          </a:xfrm>
          <a:prstGeom prst="rect">
            <a:avLst/>
          </a:prstGeom>
          <a:noFill/>
          <a:ln>
            <a:noFill/>
          </a:ln>
        </p:spPr>
      </p:pic>
      <p:pic>
        <p:nvPicPr>
          <p:cNvPr id="161" name="Google Shape;161;p5" descr=" "/>
          <p:cNvPicPr preferRelativeResize="0"/>
          <p:nvPr/>
        </p:nvPicPr>
        <p:blipFill rotWithShape="1">
          <a:blip r:embed="rId7">
            <a:alphaModFix/>
          </a:blip>
          <a:srcRect/>
          <a:stretch/>
        </p:blipFill>
        <p:spPr>
          <a:xfrm>
            <a:off x="2006851" y="0"/>
            <a:ext cx="20386048" cy="13716000"/>
          </a:xfrm>
          <a:prstGeom prst="rect">
            <a:avLst/>
          </a:prstGeom>
          <a:noFill/>
          <a:ln>
            <a:noFill/>
          </a:ln>
        </p:spPr>
      </p:pic>
      <p:sp>
        <p:nvSpPr>
          <p:cNvPr id="162" name="Google Shape;162;p5"/>
          <p:cNvSpPr/>
          <p:nvPr/>
        </p:nvSpPr>
        <p:spPr>
          <a:xfrm>
            <a:off x="11215502" y="0"/>
            <a:ext cx="2540318" cy="1400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5" descr=" "/>
          <p:cNvPicPr preferRelativeResize="0"/>
          <p:nvPr/>
        </p:nvPicPr>
        <p:blipFill rotWithShape="1">
          <a:blip r:embed="rId8">
            <a:alphaModFix/>
          </a:blip>
          <a:srcRect/>
          <a:stretch/>
        </p:blipFill>
        <p:spPr>
          <a:xfrm>
            <a:off x="12447556" y="0"/>
            <a:ext cx="38105" cy="1879600"/>
          </a:xfrm>
          <a:prstGeom prst="rect">
            <a:avLst/>
          </a:prstGeom>
          <a:noFill/>
          <a:ln>
            <a:noFill/>
          </a:ln>
        </p:spPr>
      </p:pic>
      <p:sp>
        <p:nvSpPr>
          <p:cNvPr id="164" name="Google Shape;164;p5"/>
          <p:cNvSpPr/>
          <p:nvPr/>
        </p:nvSpPr>
        <p:spPr>
          <a:xfrm>
            <a:off x="11215502" y="18796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11907738" y="2082800"/>
            <a:ext cx="1359070"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1956</a:t>
            </a:r>
            <a:endParaRPr sz="4800" b="0" i="0" u="none" strike="noStrike" cap="none">
              <a:solidFill>
                <a:schemeClr val="dk1"/>
              </a:solidFill>
              <a:latin typeface="Calibri"/>
              <a:ea typeface="Calibri"/>
              <a:cs typeface="Calibri"/>
              <a:sym typeface="Calibri"/>
            </a:endParaRPr>
          </a:p>
        </p:txBody>
      </p:sp>
      <p:pic>
        <p:nvPicPr>
          <p:cNvPr id="166" name="Google Shape;166;p5" descr=" "/>
          <p:cNvPicPr preferRelativeResize="0"/>
          <p:nvPr/>
        </p:nvPicPr>
        <p:blipFill rotWithShape="1">
          <a:blip r:embed="rId8">
            <a:alphaModFix/>
          </a:blip>
          <a:srcRect/>
          <a:stretch/>
        </p:blipFill>
        <p:spPr>
          <a:xfrm>
            <a:off x="12447556" y="3060700"/>
            <a:ext cx="38105" cy="1879600"/>
          </a:xfrm>
          <a:prstGeom prst="rect">
            <a:avLst/>
          </a:prstGeom>
          <a:noFill/>
          <a:ln>
            <a:noFill/>
          </a:ln>
        </p:spPr>
      </p:pic>
      <p:sp>
        <p:nvSpPr>
          <p:cNvPr id="167" name="Google Shape;167;p5"/>
          <p:cNvSpPr/>
          <p:nvPr/>
        </p:nvSpPr>
        <p:spPr>
          <a:xfrm>
            <a:off x="11215502" y="49403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11926791" y="51435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1974</a:t>
            </a:r>
            <a:endParaRPr sz="4800" b="0" i="0" u="none" strike="noStrike" cap="none">
              <a:solidFill>
                <a:schemeClr val="dk1"/>
              </a:solidFill>
              <a:latin typeface="Calibri"/>
              <a:ea typeface="Calibri"/>
              <a:cs typeface="Calibri"/>
              <a:sym typeface="Calibri"/>
            </a:endParaRPr>
          </a:p>
        </p:txBody>
      </p:sp>
      <p:pic>
        <p:nvPicPr>
          <p:cNvPr id="169" name="Google Shape;169;p5" descr=" "/>
          <p:cNvPicPr preferRelativeResize="0"/>
          <p:nvPr/>
        </p:nvPicPr>
        <p:blipFill rotWithShape="1">
          <a:blip r:embed="rId8">
            <a:alphaModFix/>
          </a:blip>
          <a:srcRect/>
          <a:stretch/>
        </p:blipFill>
        <p:spPr>
          <a:xfrm>
            <a:off x="12447556" y="6121400"/>
            <a:ext cx="38105" cy="1879600"/>
          </a:xfrm>
          <a:prstGeom prst="rect">
            <a:avLst/>
          </a:prstGeom>
          <a:noFill/>
          <a:ln>
            <a:noFill/>
          </a:ln>
        </p:spPr>
      </p:pic>
      <p:sp>
        <p:nvSpPr>
          <p:cNvPr id="170" name="Google Shape;170;p5"/>
          <p:cNvSpPr/>
          <p:nvPr/>
        </p:nvSpPr>
        <p:spPr>
          <a:xfrm>
            <a:off x="11215502" y="80010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1926791" y="82042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1997</a:t>
            </a:r>
            <a:endParaRPr sz="4800" b="0" i="0" u="none" strike="noStrike" cap="none">
              <a:solidFill>
                <a:schemeClr val="dk1"/>
              </a:solidFill>
              <a:latin typeface="Calibri"/>
              <a:ea typeface="Calibri"/>
              <a:cs typeface="Calibri"/>
              <a:sym typeface="Calibri"/>
            </a:endParaRPr>
          </a:p>
        </p:txBody>
      </p:sp>
      <p:pic>
        <p:nvPicPr>
          <p:cNvPr id="172" name="Google Shape;172;p5" descr=" "/>
          <p:cNvPicPr preferRelativeResize="0"/>
          <p:nvPr/>
        </p:nvPicPr>
        <p:blipFill rotWithShape="1">
          <a:blip r:embed="rId8">
            <a:alphaModFix/>
          </a:blip>
          <a:srcRect/>
          <a:stretch/>
        </p:blipFill>
        <p:spPr>
          <a:xfrm>
            <a:off x="12447556" y="9182100"/>
            <a:ext cx="38105" cy="1879600"/>
          </a:xfrm>
          <a:prstGeom prst="rect">
            <a:avLst/>
          </a:prstGeom>
          <a:noFill/>
          <a:ln>
            <a:noFill/>
          </a:ln>
        </p:spPr>
      </p:pic>
      <p:sp>
        <p:nvSpPr>
          <p:cNvPr id="173" name="Google Shape;173;p5"/>
          <p:cNvSpPr/>
          <p:nvPr/>
        </p:nvSpPr>
        <p:spPr>
          <a:xfrm>
            <a:off x="11215502" y="110617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1914089" y="11264900"/>
            <a:ext cx="134636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2012</a:t>
            </a:r>
            <a:endParaRPr sz="4800" b="0" i="0" u="none" strike="noStrike" cap="none">
              <a:solidFill>
                <a:schemeClr val="dk1"/>
              </a:solidFill>
              <a:latin typeface="Calibri"/>
              <a:ea typeface="Calibri"/>
              <a:cs typeface="Calibri"/>
              <a:sym typeface="Calibri"/>
            </a:endParaRPr>
          </a:p>
        </p:txBody>
      </p:sp>
      <p:pic>
        <p:nvPicPr>
          <p:cNvPr id="175" name="Google Shape;175;p5" descr=" "/>
          <p:cNvPicPr preferRelativeResize="0"/>
          <p:nvPr/>
        </p:nvPicPr>
        <p:blipFill rotWithShape="1">
          <a:blip r:embed="rId9">
            <a:alphaModFix/>
          </a:blip>
          <a:srcRect/>
          <a:stretch/>
        </p:blipFill>
        <p:spPr>
          <a:xfrm>
            <a:off x="12447556" y="12242800"/>
            <a:ext cx="38105" cy="1473200"/>
          </a:xfrm>
          <a:prstGeom prst="rect">
            <a:avLst/>
          </a:prstGeom>
          <a:noFill/>
          <a:ln>
            <a:noFill/>
          </a:ln>
        </p:spPr>
      </p:pic>
      <p:sp>
        <p:nvSpPr>
          <p:cNvPr id="176" name="Google Shape;176;p5"/>
          <p:cNvSpPr/>
          <p:nvPr/>
        </p:nvSpPr>
        <p:spPr>
          <a:xfrm>
            <a:off x="2006851" y="1358900"/>
            <a:ext cx="8713289" cy="21717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413302" y="1663700"/>
            <a:ext cx="7900387"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345560" y="1663700"/>
            <a:ext cx="803587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Dartmouth Conference, where the term "artificial intelligence" was first coined and AI was established as a field of research.</a:t>
            </a:r>
            <a:endParaRPr sz="3200" b="0" i="0" u="none" strike="noStrike" cap="none">
              <a:solidFill>
                <a:schemeClr val="dk1"/>
              </a:solidFill>
              <a:latin typeface="Calibri"/>
              <a:ea typeface="Calibri"/>
              <a:cs typeface="Calibri"/>
              <a:sym typeface="Calibri"/>
            </a:endParaRPr>
          </a:p>
        </p:txBody>
      </p:sp>
      <p:sp>
        <p:nvSpPr>
          <p:cNvPr id="179" name="Google Shape;179;p5"/>
          <p:cNvSpPr/>
          <p:nvPr/>
        </p:nvSpPr>
        <p:spPr>
          <a:xfrm>
            <a:off x="2006851" y="7181850"/>
            <a:ext cx="8713289"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2413302" y="7486650"/>
            <a:ext cx="7900387"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2345560" y="7486650"/>
            <a:ext cx="8035871"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IBM's Deep Blue defeated the world chess champion Garry Kasparov, demonstrating that machines could surpass human intelligence in specific domains.</a:t>
            </a:r>
            <a:endParaRPr sz="3200" b="0" i="0" u="none" strike="noStrike" cap="none">
              <a:solidFill>
                <a:schemeClr val="dk1"/>
              </a:solidFill>
              <a:latin typeface="Calibri"/>
              <a:ea typeface="Calibri"/>
              <a:cs typeface="Calibri"/>
              <a:sym typeface="Calibri"/>
            </a:endParaRPr>
          </a:p>
        </p:txBody>
      </p:sp>
      <p:sp>
        <p:nvSpPr>
          <p:cNvPr id="182" name="Google Shape;182;p5"/>
          <p:cNvSpPr/>
          <p:nvPr/>
        </p:nvSpPr>
        <p:spPr>
          <a:xfrm>
            <a:off x="14251181" y="3867150"/>
            <a:ext cx="8141718" cy="32131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14657632" y="4171950"/>
            <a:ext cx="7328816" cy="26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14589890" y="4171950"/>
            <a:ext cx="7464300" cy="27389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first AI system that could understand and respond to natural language was created by Terry Winograd, which marked a major step forward in natural language processing.</a:t>
            </a:r>
            <a:endParaRPr sz="3200" b="0" i="0" u="none" strike="noStrike" cap="none">
              <a:solidFill>
                <a:schemeClr val="dk1"/>
              </a:solidFill>
              <a:latin typeface="Calibri"/>
              <a:ea typeface="Calibri"/>
              <a:cs typeface="Calibri"/>
              <a:sym typeface="Calibri"/>
            </a:endParaRPr>
          </a:p>
        </p:txBody>
      </p:sp>
      <p:sp>
        <p:nvSpPr>
          <p:cNvPr id="185" name="Google Shape;185;p5"/>
          <p:cNvSpPr/>
          <p:nvPr/>
        </p:nvSpPr>
        <p:spPr>
          <a:xfrm>
            <a:off x="14251181" y="10166350"/>
            <a:ext cx="8141718"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14657632" y="10471150"/>
            <a:ext cx="7328816"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14589890" y="10471150"/>
            <a:ext cx="7464300"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emergence of deep learning led to breakthroughs in computer vision, speech recognition, and natural language processing.</a:t>
            </a:r>
            <a:endParaRPr sz="3200" b="0" i="0" u="none" strike="noStrike" cap="none">
              <a:solidFill>
                <a:schemeClr val="dk1"/>
              </a:solidFill>
              <a:latin typeface="Calibri"/>
              <a:ea typeface="Calibri"/>
              <a:cs typeface="Calibri"/>
              <a:sym typeface="Calibri"/>
            </a:endParaRPr>
          </a:p>
        </p:txBody>
      </p:sp>
      <p:pic>
        <p:nvPicPr>
          <p:cNvPr id="188" name="Google Shape;188;p5" descr=" "/>
          <p:cNvPicPr preferRelativeResize="0"/>
          <p:nvPr/>
        </p:nvPicPr>
        <p:blipFill rotWithShape="1">
          <a:blip r:embed="rId10">
            <a:alphaModFix/>
          </a:blip>
          <a:srcRect/>
          <a:stretch/>
        </p:blipFill>
        <p:spPr>
          <a:xfrm>
            <a:off x="9653206" y="3263900"/>
            <a:ext cx="978022" cy="520700"/>
          </a:xfrm>
          <a:prstGeom prst="rect">
            <a:avLst/>
          </a:prstGeom>
          <a:noFill/>
          <a:ln>
            <a:noFill/>
          </a:ln>
        </p:spPr>
      </p:pic>
      <p:pic>
        <p:nvPicPr>
          <p:cNvPr id="189" name="Google Shape;189;p5" descr=" "/>
          <p:cNvPicPr preferRelativeResize="0"/>
          <p:nvPr/>
        </p:nvPicPr>
        <p:blipFill rotWithShape="1">
          <a:blip r:embed="rId11">
            <a:alphaModFix/>
          </a:blip>
          <a:srcRect/>
          <a:stretch/>
        </p:blipFill>
        <p:spPr>
          <a:xfrm>
            <a:off x="14657632" y="6743700"/>
            <a:ext cx="978022" cy="520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pic>
        <p:nvPicPr>
          <p:cNvPr id="261" name="Google Shape;261;p8"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62" name="Google Shape;262;p8" descr=" "/>
          <p:cNvPicPr preferRelativeResize="0"/>
          <p:nvPr/>
        </p:nvPicPr>
        <p:blipFill rotWithShape="1">
          <a:blip r:embed="rId4">
            <a:alphaModFix/>
          </a:blip>
          <a:srcRect/>
          <a:stretch/>
        </p:blipFill>
        <p:spPr>
          <a:xfrm>
            <a:off x="2337092" y="1422400"/>
            <a:ext cx="19369921" cy="9931400"/>
          </a:xfrm>
          <a:prstGeom prst="rect">
            <a:avLst/>
          </a:prstGeom>
          <a:noFill/>
          <a:ln>
            <a:noFill/>
          </a:ln>
        </p:spPr>
      </p:pic>
      <p:pic>
        <p:nvPicPr>
          <p:cNvPr id="263" name="Google Shape;263;p8" descr=" "/>
          <p:cNvPicPr preferRelativeResize="0"/>
          <p:nvPr/>
        </p:nvPicPr>
        <p:blipFill rotWithShape="1">
          <a:blip r:embed="rId5">
            <a:alphaModFix/>
          </a:blip>
          <a:srcRect/>
          <a:stretch/>
        </p:blipFill>
        <p:spPr>
          <a:xfrm>
            <a:off x="2337092" y="1422400"/>
            <a:ext cx="19369921" cy="9931400"/>
          </a:xfrm>
          <a:prstGeom prst="rect">
            <a:avLst/>
          </a:prstGeom>
          <a:noFill/>
          <a:ln>
            <a:noFill/>
          </a:ln>
        </p:spPr>
      </p:pic>
      <p:pic>
        <p:nvPicPr>
          <p:cNvPr id="264" name="Google Shape;264;p8" descr=" "/>
          <p:cNvPicPr preferRelativeResize="0"/>
          <p:nvPr/>
        </p:nvPicPr>
        <p:blipFill rotWithShape="1">
          <a:blip r:embed="rId6">
            <a:alphaModFix/>
          </a:blip>
          <a:srcRect/>
          <a:stretch/>
        </p:blipFill>
        <p:spPr>
          <a:xfrm>
            <a:off x="22596124" y="0"/>
            <a:ext cx="1790924" cy="2679700"/>
          </a:xfrm>
          <a:prstGeom prst="rect">
            <a:avLst/>
          </a:prstGeom>
          <a:noFill/>
          <a:ln>
            <a:noFill/>
          </a:ln>
        </p:spPr>
      </p:pic>
      <p:sp>
        <p:nvSpPr>
          <p:cNvPr id="265" name="Google Shape;265;p8"/>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8" descr=" "/>
          <p:cNvPicPr preferRelativeResize="0"/>
          <p:nvPr/>
        </p:nvPicPr>
        <p:blipFill rotWithShape="1">
          <a:blip r:embed="rId7">
            <a:alphaModFix/>
          </a:blip>
          <a:srcRect/>
          <a:stretch/>
        </p:blipFill>
        <p:spPr>
          <a:xfrm>
            <a:off x="23523340" y="10820400"/>
            <a:ext cx="711289" cy="2590800"/>
          </a:xfrm>
          <a:prstGeom prst="rect">
            <a:avLst/>
          </a:prstGeom>
          <a:noFill/>
          <a:ln>
            <a:noFill/>
          </a:ln>
        </p:spPr>
      </p:pic>
      <p:pic>
        <p:nvPicPr>
          <p:cNvPr id="267" name="Google Shape;267;p8"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268" name="Google Shape;268;p8" descr=" "/>
          <p:cNvPicPr preferRelativeResize="0"/>
          <p:nvPr/>
        </p:nvPicPr>
        <p:blipFill rotWithShape="1">
          <a:blip r:embed="rId9">
            <a:alphaModFix/>
          </a:blip>
          <a:srcRect/>
          <a:stretch/>
        </p:blipFill>
        <p:spPr>
          <a:xfrm>
            <a:off x="18569721" y="9982200"/>
            <a:ext cx="4798943" cy="2133600"/>
          </a:xfrm>
          <a:prstGeom prst="rect">
            <a:avLst/>
          </a:prstGeom>
          <a:noFill/>
          <a:ln>
            <a:noFill/>
          </a:ln>
        </p:spPr>
      </p:pic>
      <p:pic>
        <p:nvPicPr>
          <p:cNvPr id="269" name="Google Shape;269;p8" descr=" "/>
          <p:cNvPicPr preferRelativeResize="0"/>
          <p:nvPr/>
        </p:nvPicPr>
        <p:blipFill rotWithShape="1">
          <a:blip r:embed="rId10">
            <a:alphaModFix/>
          </a:blip>
          <a:srcRect/>
          <a:stretch/>
        </p:blipFill>
        <p:spPr>
          <a:xfrm>
            <a:off x="0" y="11002293"/>
            <a:ext cx="1943343" cy="2713707"/>
          </a:xfrm>
          <a:prstGeom prst="rect">
            <a:avLst/>
          </a:prstGeom>
          <a:noFill/>
          <a:ln>
            <a:noFill/>
          </a:ln>
        </p:spPr>
      </p:pic>
      <p:sp>
        <p:nvSpPr>
          <p:cNvPr id="270" name="Google Shape;270;p8"/>
          <p:cNvSpPr/>
          <p:nvPr/>
        </p:nvSpPr>
        <p:spPr>
          <a:xfrm>
            <a:off x="3289711" y="29845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FINANCE</a:t>
            </a:r>
            <a:endParaRPr sz="8000" b="0" i="0" u="none" strike="noStrike" cap="none">
              <a:solidFill>
                <a:schemeClr val="dk1"/>
              </a:solidFill>
              <a:latin typeface="Calibri"/>
              <a:ea typeface="Calibri"/>
              <a:cs typeface="Calibri"/>
              <a:sym typeface="Calibri"/>
            </a:endParaRPr>
          </a:p>
        </p:txBody>
      </p:sp>
      <p:sp>
        <p:nvSpPr>
          <p:cNvPr id="271" name="Google Shape;271;p8"/>
          <p:cNvSpPr/>
          <p:nvPr/>
        </p:nvSpPr>
        <p:spPr>
          <a:xfrm>
            <a:off x="2959470" y="5511800"/>
            <a:ext cx="17159845"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2959470"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4064508" y="5511800"/>
            <a:ext cx="2730841"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4064508" y="5511800"/>
            <a:ext cx="3272776"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75%</a:t>
            </a:r>
            <a:endParaRPr sz="12800" b="0" i="0" u="none" strike="noStrike" cap="none">
              <a:solidFill>
                <a:schemeClr val="dk1"/>
              </a:solidFill>
              <a:latin typeface="Calibri"/>
              <a:ea typeface="Calibri"/>
              <a:cs typeface="Calibri"/>
              <a:sym typeface="Calibri"/>
            </a:endParaRPr>
          </a:p>
        </p:txBody>
      </p:sp>
      <p:sp>
        <p:nvSpPr>
          <p:cNvPr id="275" name="Google Shape;275;p8"/>
          <p:cNvSpPr/>
          <p:nvPr/>
        </p:nvSpPr>
        <p:spPr>
          <a:xfrm>
            <a:off x="2959470"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2891728"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said that AI has improved their decision-making process. </a:t>
            </a:r>
            <a:endParaRPr sz="3200" b="0" i="0" u="none" strike="noStrike" cap="none">
              <a:solidFill>
                <a:schemeClr val="dk1"/>
              </a:solidFill>
              <a:latin typeface="Calibri"/>
              <a:ea typeface="Calibri"/>
              <a:cs typeface="Calibri"/>
              <a:sym typeface="Calibri"/>
            </a:endParaRPr>
          </a:p>
        </p:txBody>
      </p:sp>
      <p:sp>
        <p:nvSpPr>
          <p:cNvPr id="277" name="Google Shape;277;p8"/>
          <p:cNvSpPr/>
          <p:nvPr/>
        </p:nvSpPr>
        <p:spPr>
          <a:xfrm>
            <a:off x="9068933"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9392824" y="5511800"/>
            <a:ext cx="4293137"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9392824" y="5511800"/>
            <a:ext cx="4835071"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12,000</a:t>
            </a:r>
            <a:endParaRPr sz="12800" b="0" i="0" u="none" strike="noStrike" cap="none">
              <a:solidFill>
                <a:schemeClr val="dk1"/>
              </a:solidFill>
              <a:latin typeface="Calibri"/>
              <a:ea typeface="Calibri"/>
              <a:cs typeface="Calibri"/>
              <a:sym typeface="Calibri"/>
            </a:endParaRPr>
          </a:p>
        </p:txBody>
      </p:sp>
      <p:sp>
        <p:nvSpPr>
          <p:cNvPr id="280" name="Google Shape;280;p8"/>
          <p:cNvSpPr/>
          <p:nvPr/>
        </p:nvSpPr>
        <p:spPr>
          <a:xfrm>
            <a:off x="9068933"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9001192"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Morgan Chase used AI to analyze 12,000 commercial loan agreements in seconds</a:t>
            </a:r>
            <a:endParaRPr sz="3200" b="0" i="0" u="none" strike="noStrike" cap="none">
              <a:solidFill>
                <a:schemeClr val="dk1"/>
              </a:solidFill>
              <a:latin typeface="Calibri"/>
              <a:ea typeface="Calibri"/>
              <a:cs typeface="Calibri"/>
              <a:sym typeface="Calibri"/>
            </a:endParaRPr>
          </a:p>
        </p:txBody>
      </p:sp>
      <p:sp>
        <p:nvSpPr>
          <p:cNvPr id="282" name="Google Shape;282;p8"/>
          <p:cNvSpPr/>
          <p:nvPr/>
        </p:nvSpPr>
        <p:spPr>
          <a:xfrm>
            <a:off x="15178397"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16194524" y="5511800"/>
            <a:ext cx="2908664"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16194524" y="5511800"/>
            <a:ext cx="3450598"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50%</a:t>
            </a:r>
            <a:endParaRPr sz="12800" b="0" i="0" u="none" strike="noStrike" cap="none">
              <a:solidFill>
                <a:schemeClr val="dk1"/>
              </a:solidFill>
              <a:latin typeface="Calibri"/>
              <a:ea typeface="Calibri"/>
              <a:cs typeface="Calibri"/>
              <a:sym typeface="Calibri"/>
            </a:endParaRPr>
          </a:p>
        </p:txBody>
      </p:sp>
      <p:sp>
        <p:nvSpPr>
          <p:cNvPr id="285" name="Google Shape;285;p8"/>
          <p:cNvSpPr/>
          <p:nvPr/>
        </p:nvSpPr>
        <p:spPr>
          <a:xfrm>
            <a:off x="15178397"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15110655"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use of AI in fraud detection has led to a 50% reduction in false positives</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1"/>
        <p:cNvGrpSpPr/>
        <p:nvPr/>
      </p:nvGrpSpPr>
      <p:grpSpPr>
        <a:xfrm>
          <a:off x="0" y="0"/>
          <a:ext cx="0" cy="0"/>
          <a:chOff x="0" y="0"/>
          <a:chExt cx="0" cy="0"/>
        </a:xfrm>
      </p:grpSpPr>
      <p:pic>
        <p:nvPicPr>
          <p:cNvPr id="292" name="Google Shape;292;p9"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93" name="Google Shape;293;p9"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294" name="Google Shape;294;p9"/>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5" name="Google Shape;295;p9"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296" name="Google Shape;296;p9"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297" name="Google Shape;297;p9"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298" name="Google Shape;298;p9"/>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MANUFACTURING</a:t>
            </a:r>
            <a:endParaRPr sz="8000" b="0" i="0" u="none" strike="noStrike" cap="none">
              <a:solidFill>
                <a:schemeClr val="dk1"/>
              </a:solidFill>
              <a:latin typeface="Calibri"/>
              <a:ea typeface="Calibri"/>
              <a:cs typeface="Calibri"/>
              <a:sym typeface="Calibri"/>
            </a:endParaRPr>
          </a:p>
        </p:txBody>
      </p:sp>
      <p:pic>
        <p:nvPicPr>
          <p:cNvPr id="299" name="Google Shape;299;p9" descr=" "/>
          <p:cNvPicPr preferRelativeResize="0"/>
          <p:nvPr/>
        </p:nvPicPr>
        <p:blipFill rotWithShape="1">
          <a:blip r:embed="rId8">
            <a:alphaModFix/>
          </a:blip>
          <a:srcRect/>
          <a:stretch/>
        </p:blipFill>
        <p:spPr>
          <a:xfrm>
            <a:off x="3010276" y="2768600"/>
            <a:ext cx="18366496" cy="9258300"/>
          </a:xfrm>
          <a:prstGeom prst="rect">
            <a:avLst/>
          </a:prstGeom>
          <a:noFill/>
          <a:ln>
            <a:noFill/>
          </a:ln>
        </p:spPr>
      </p:pic>
      <p:sp>
        <p:nvSpPr>
          <p:cNvPr id="300" name="Google Shape;300;p9"/>
          <p:cNvSpPr/>
          <p:nvPr/>
        </p:nvSpPr>
        <p:spPr>
          <a:xfrm>
            <a:off x="3010276" y="2768600"/>
            <a:ext cx="18366496"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3010276" y="2952750"/>
            <a:ext cx="152419" cy="152400"/>
          </a:xfrm>
          <a:prstGeom prst="ellipse">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3264308" y="2768600"/>
            <a:ext cx="1189715"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2</a:t>
            </a:r>
            <a:endParaRPr sz="3200" b="0" i="0" u="none" strike="noStrike" cap="none">
              <a:solidFill>
                <a:schemeClr val="dk1"/>
              </a:solidFill>
              <a:latin typeface="Calibri"/>
              <a:ea typeface="Calibri"/>
              <a:cs typeface="Calibri"/>
              <a:sym typeface="Calibri"/>
            </a:endParaRPr>
          </a:p>
        </p:txBody>
      </p:sp>
      <p:sp>
        <p:nvSpPr>
          <p:cNvPr id="305" name="Google Shape;305;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4521765" y="2952750"/>
            <a:ext cx="152419" cy="15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4775797" y="2768600"/>
            <a:ext cx="1202417"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3</a:t>
            </a:r>
            <a:endParaRPr sz="3200" b="0" i="0" u="none" strike="noStrike" cap="none">
              <a:solidFill>
                <a:schemeClr val="dk1"/>
              </a:solidFill>
              <a:latin typeface="Calibri"/>
              <a:ea typeface="Calibri"/>
              <a:cs typeface="Calibri"/>
              <a:sym typeface="Calibri"/>
            </a:endParaRPr>
          </a:p>
        </p:txBody>
      </p:sp>
      <p:pic>
        <p:nvPicPr>
          <p:cNvPr id="309" name="Google Shape;309;p9" descr=" "/>
          <p:cNvPicPr preferRelativeResize="0"/>
          <p:nvPr/>
        </p:nvPicPr>
        <p:blipFill rotWithShape="1">
          <a:blip r:embed="rId9">
            <a:alphaModFix/>
          </a:blip>
          <a:srcRect/>
          <a:stretch/>
        </p:blipFill>
        <p:spPr>
          <a:xfrm>
            <a:off x="3010276" y="3492500"/>
            <a:ext cx="18366496" cy="8534400"/>
          </a:xfrm>
          <a:prstGeom prst="rect">
            <a:avLst/>
          </a:prstGeom>
          <a:noFill/>
          <a:ln>
            <a:noFill/>
          </a:ln>
        </p:spPr>
      </p:pic>
      <p:sp>
        <p:nvSpPr>
          <p:cNvPr id="310" name="Google Shape;310;p9"/>
          <p:cNvSpPr/>
          <p:nvPr/>
        </p:nvSpPr>
        <p:spPr>
          <a:xfrm>
            <a:off x="3010276" y="3492500"/>
            <a:ext cx="18366496" cy="830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3010276" y="34925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2874793" y="34925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12</a:t>
            </a:r>
            <a:endParaRPr sz="3200" b="0" i="0" u="none" strike="noStrike" cap="none">
              <a:solidFill>
                <a:schemeClr val="dk1"/>
              </a:solidFill>
              <a:latin typeface="Calibri"/>
              <a:ea typeface="Calibri"/>
              <a:cs typeface="Calibri"/>
              <a:sym typeface="Calibri"/>
            </a:endParaRPr>
          </a:p>
        </p:txBody>
      </p:sp>
      <p:pic>
        <p:nvPicPr>
          <p:cNvPr id="313" name="Google Shape;313;p9" descr=" "/>
          <p:cNvPicPr preferRelativeResize="0"/>
          <p:nvPr/>
        </p:nvPicPr>
        <p:blipFill rotWithShape="1">
          <a:blip r:embed="rId10">
            <a:alphaModFix/>
          </a:blip>
          <a:srcRect/>
          <a:stretch/>
        </p:blipFill>
        <p:spPr>
          <a:xfrm>
            <a:off x="3619952" y="3797300"/>
            <a:ext cx="17756819" cy="1"/>
          </a:xfrm>
          <a:prstGeom prst="rect">
            <a:avLst/>
          </a:prstGeom>
          <a:noFill/>
          <a:ln>
            <a:noFill/>
          </a:ln>
        </p:spPr>
      </p:pic>
      <p:pic>
        <p:nvPicPr>
          <p:cNvPr id="314" name="Google Shape;314;p9" descr=" "/>
          <p:cNvPicPr preferRelativeResize="0"/>
          <p:nvPr/>
        </p:nvPicPr>
        <p:blipFill rotWithShape="1">
          <a:blip r:embed="rId11">
            <a:alphaModFix/>
          </a:blip>
          <a:srcRect/>
          <a:stretch/>
        </p:blipFill>
        <p:spPr>
          <a:xfrm>
            <a:off x="3619952" y="3784600"/>
            <a:ext cx="17756819" cy="12700"/>
          </a:xfrm>
          <a:prstGeom prst="rect">
            <a:avLst/>
          </a:prstGeom>
          <a:noFill/>
          <a:ln>
            <a:noFill/>
          </a:ln>
        </p:spPr>
      </p:pic>
      <p:sp>
        <p:nvSpPr>
          <p:cNvPr id="315" name="Google Shape;315;p9"/>
          <p:cNvSpPr/>
          <p:nvPr/>
        </p:nvSpPr>
        <p:spPr>
          <a:xfrm>
            <a:off x="3010276" y="47752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2874793" y="47752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10</a:t>
            </a:r>
            <a:endParaRPr sz="3200" b="0" i="0" u="none" strike="noStrike" cap="none">
              <a:solidFill>
                <a:schemeClr val="dk1"/>
              </a:solidFill>
              <a:latin typeface="Calibri"/>
              <a:ea typeface="Calibri"/>
              <a:cs typeface="Calibri"/>
              <a:sym typeface="Calibri"/>
            </a:endParaRPr>
          </a:p>
        </p:txBody>
      </p:sp>
      <p:pic>
        <p:nvPicPr>
          <p:cNvPr id="317" name="Google Shape;317;p9" descr=" "/>
          <p:cNvPicPr preferRelativeResize="0"/>
          <p:nvPr/>
        </p:nvPicPr>
        <p:blipFill rotWithShape="1">
          <a:blip r:embed="rId10">
            <a:alphaModFix/>
          </a:blip>
          <a:srcRect/>
          <a:stretch/>
        </p:blipFill>
        <p:spPr>
          <a:xfrm>
            <a:off x="3619952" y="5080000"/>
            <a:ext cx="17756819" cy="1"/>
          </a:xfrm>
          <a:prstGeom prst="rect">
            <a:avLst/>
          </a:prstGeom>
          <a:noFill/>
          <a:ln>
            <a:noFill/>
          </a:ln>
        </p:spPr>
      </p:pic>
      <p:pic>
        <p:nvPicPr>
          <p:cNvPr id="318" name="Google Shape;318;p9" descr=" "/>
          <p:cNvPicPr preferRelativeResize="0"/>
          <p:nvPr/>
        </p:nvPicPr>
        <p:blipFill rotWithShape="1">
          <a:blip r:embed="rId11">
            <a:alphaModFix/>
          </a:blip>
          <a:srcRect/>
          <a:stretch/>
        </p:blipFill>
        <p:spPr>
          <a:xfrm>
            <a:off x="3619952" y="5067300"/>
            <a:ext cx="17756819" cy="12700"/>
          </a:xfrm>
          <a:prstGeom prst="rect">
            <a:avLst/>
          </a:prstGeom>
          <a:noFill/>
          <a:ln>
            <a:noFill/>
          </a:ln>
        </p:spPr>
      </p:pic>
      <p:sp>
        <p:nvSpPr>
          <p:cNvPr id="319" name="Google Shape;319;p9"/>
          <p:cNvSpPr/>
          <p:nvPr/>
        </p:nvSpPr>
        <p:spPr>
          <a:xfrm>
            <a:off x="3010276" y="60579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2874793" y="60579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8</a:t>
            </a:r>
            <a:endParaRPr sz="3200" b="0" i="0" u="none" strike="noStrike" cap="none">
              <a:solidFill>
                <a:schemeClr val="dk1"/>
              </a:solidFill>
              <a:latin typeface="Calibri"/>
              <a:ea typeface="Calibri"/>
              <a:cs typeface="Calibri"/>
              <a:sym typeface="Calibri"/>
            </a:endParaRPr>
          </a:p>
        </p:txBody>
      </p:sp>
      <p:pic>
        <p:nvPicPr>
          <p:cNvPr id="321" name="Google Shape;321;p9" descr=" "/>
          <p:cNvPicPr preferRelativeResize="0"/>
          <p:nvPr/>
        </p:nvPicPr>
        <p:blipFill rotWithShape="1">
          <a:blip r:embed="rId10">
            <a:alphaModFix/>
          </a:blip>
          <a:srcRect/>
          <a:stretch/>
        </p:blipFill>
        <p:spPr>
          <a:xfrm>
            <a:off x="3619952" y="6362700"/>
            <a:ext cx="17756819" cy="1"/>
          </a:xfrm>
          <a:prstGeom prst="rect">
            <a:avLst/>
          </a:prstGeom>
          <a:noFill/>
          <a:ln>
            <a:noFill/>
          </a:ln>
        </p:spPr>
      </p:pic>
      <p:pic>
        <p:nvPicPr>
          <p:cNvPr id="322" name="Google Shape;322;p9" descr=" "/>
          <p:cNvPicPr preferRelativeResize="0"/>
          <p:nvPr/>
        </p:nvPicPr>
        <p:blipFill rotWithShape="1">
          <a:blip r:embed="rId11">
            <a:alphaModFix/>
          </a:blip>
          <a:srcRect/>
          <a:stretch/>
        </p:blipFill>
        <p:spPr>
          <a:xfrm>
            <a:off x="3619952" y="6350000"/>
            <a:ext cx="17756819" cy="12700"/>
          </a:xfrm>
          <a:prstGeom prst="rect">
            <a:avLst/>
          </a:prstGeom>
          <a:noFill/>
          <a:ln>
            <a:noFill/>
          </a:ln>
        </p:spPr>
      </p:pic>
      <p:sp>
        <p:nvSpPr>
          <p:cNvPr id="323" name="Google Shape;323;p9"/>
          <p:cNvSpPr/>
          <p:nvPr/>
        </p:nvSpPr>
        <p:spPr>
          <a:xfrm>
            <a:off x="3010276" y="73406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2874793" y="73406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6</a:t>
            </a:r>
            <a:endParaRPr sz="3200" b="0" i="0" u="none" strike="noStrike" cap="none">
              <a:solidFill>
                <a:schemeClr val="dk1"/>
              </a:solidFill>
              <a:latin typeface="Calibri"/>
              <a:ea typeface="Calibri"/>
              <a:cs typeface="Calibri"/>
              <a:sym typeface="Calibri"/>
            </a:endParaRPr>
          </a:p>
        </p:txBody>
      </p:sp>
      <p:pic>
        <p:nvPicPr>
          <p:cNvPr id="325" name="Google Shape;325;p9" descr=" "/>
          <p:cNvPicPr preferRelativeResize="0"/>
          <p:nvPr/>
        </p:nvPicPr>
        <p:blipFill rotWithShape="1">
          <a:blip r:embed="rId10">
            <a:alphaModFix/>
          </a:blip>
          <a:srcRect/>
          <a:stretch/>
        </p:blipFill>
        <p:spPr>
          <a:xfrm>
            <a:off x="3619952" y="7645400"/>
            <a:ext cx="17756819" cy="1"/>
          </a:xfrm>
          <a:prstGeom prst="rect">
            <a:avLst/>
          </a:prstGeom>
          <a:noFill/>
          <a:ln>
            <a:noFill/>
          </a:ln>
        </p:spPr>
      </p:pic>
      <p:pic>
        <p:nvPicPr>
          <p:cNvPr id="326" name="Google Shape;326;p9" descr=" "/>
          <p:cNvPicPr preferRelativeResize="0"/>
          <p:nvPr/>
        </p:nvPicPr>
        <p:blipFill rotWithShape="1">
          <a:blip r:embed="rId11">
            <a:alphaModFix/>
          </a:blip>
          <a:srcRect/>
          <a:stretch/>
        </p:blipFill>
        <p:spPr>
          <a:xfrm>
            <a:off x="3619952" y="7632700"/>
            <a:ext cx="17756819" cy="12700"/>
          </a:xfrm>
          <a:prstGeom prst="rect">
            <a:avLst/>
          </a:prstGeom>
          <a:noFill/>
          <a:ln>
            <a:noFill/>
          </a:ln>
        </p:spPr>
      </p:pic>
      <p:sp>
        <p:nvSpPr>
          <p:cNvPr id="327" name="Google Shape;327;p9"/>
          <p:cNvSpPr/>
          <p:nvPr/>
        </p:nvSpPr>
        <p:spPr>
          <a:xfrm>
            <a:off x="3010276" y="86233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2874793" y="86233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4</a:t>
            </a:r>
            <a:endParaRPr sz="3200" b="0" i="0" u="none" strike="noStrike" cap="none">
              <a:solidFill>
                <a:schemeClr val="dk1"/>
              </a:solidFill>
              <a:latin typeface="Calibri"/>
              <a:ea typeface="Calibri"/>
              <a:cs typeface="Calibri"/>
              <a:sym typeface="Calibri"/>
            </a:endParaRPr>
          </a:p>
        </p:txBody>
      </p:sp>
      <p:pic>
        <p:nvPicPr>
          <p:cNvPr id="329" name="Google Shape;329;p9" descr=" "/>
          <p:cNvPicPr preferRelativeResize="0"/>
          <p:nvPr/>
        </p:nvPicPr>
        <p:blipFill rotWithShape="1">
          <a:blip r:embed="rId10">
            <a:alphaModFix/>
          </a:blip>
          <a:srcRect/>
          <a:stretch/>
        </p:blipFill>
        <p:spPr>
          <a:xfrm>
            <a:off x="3619952" y="8928100"/>
            <a:ext cx="17756819" cy="1"/>
          </a:xfrm>
          <a:prstGeom prst="rect">
            <a:avLst/>
          </a:prstGeom>
          <a:noFill/>
          <a:ln>
            <a:noFill/>
          </a:ln>
        </p:spPr>
      </p:pic>
      <p:pic>
        <p:nvPicPr>
          <p:cNvPr id="330" name="Google Shape;330;p9" descr=" "/>
          <p:cNvPicPr preferRelativeResize="0"/>
          <p:nvPr/>
        </p:nvPicPr>
        <p:blipFill rotWithShape="1">
          <a:blip r:embed="rId11">
            <a:alphaModFix/>
          </a:blip>
          <a:srcRect/>
          <a:stretch/>
        </p:blipFill>
        <p:spPr>
          <a:xfrm>
            <a:off x="3619952" y="8915400"/>
            <a:ext cx="17756819" cy="12700"/>
          </a:xfrm>
          <a:prstGeom prst="rect">
            <a:avLst/>
          </a:prstGeom>
          <a:noFill/>
          <a:ln>
            <a:noFill/>
          </a:ln>
        </p:spPr>
      </p:pic>
      <p:sp>
        <p:nvSpPr>
          <p:cNvPr id="331" name="Google Shape;331;p9"/>
          <p:cNvSpPr/>
          <p:nvPr/>
        </p:nvSpPr>
        <p:spPr>
          <a:xfrm>
            <a:off x="3010276" y="99060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2874793" y="99060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2</a:t>
            </a:r>
            <a:endParaRPr sz="3200" b="0" i="0" u="none" strike="noStrike" cap="none">
              <a:solidFill>
                <a:schemeClr val="dk1"/>
              </a:solidFill>
              <a:latin typeface="Calibri"/>
              <a:ea typeface="Calibri"/>
              <a:cs typeface="Calibri"/>
              <a:sym typeface="Calibri"/>
            </a:endParaRPr>
          </a:p>
        </p:txBody>
      </p:sp>
      <p:pic>
        <p:nvPicPr>
          <p:cNvPr id="333" name="Google Shape;333;p9" descr=" "/>
          <p:cNvPicPr preferRelativeResize="0"/>
          <p:nvPr/>
        </p:nvPicPr>
        <p:blipFill rotWithShape="1">
          <a:blip r:embed="rId10">
            <a:alphaModFix/>
          </a:blip>
          <a:srcRect/>
          <a:stretch/>
        </p:blipFill>
        <p:spPr>
          <a:xfrm>
            <a:off x="3619952" y="10210800"/>
            <a:ext cx="17756819" cy="1"/>
          </a:xfrm>
          <a:prstGeom prst="rect">
            <a:avLst/>
          </a:prstGeom>
          <a:noFill/>
          <a:ln>
            <a:noFill/>
          </a:ln>
        </p:spPr>
      </p:pic>
      <p:pic>
        <p:nvPicPr>
          <p:cNvPr id="334" name="Google Shape;334;p9" descr=" "/>
          <p:cNvPicPr preferRelativeResize="0"/>
          <p:nvPr/>
        </p:nvPicPr>
        <p:blipFill rotWithShape="1">
          <a:blip r:embed="rId11">
            <a:alphaModFix/>
          </a:blip>
          <a:srcRect/>
          <a:stretch/>
        </p:blipFill>
        <p:spPr>
          <a:xfrm>
            <a:off x="3619952" y="10198100"/>
            <a:ext cx="17756819" cy="12700"/>
          </a:xfrm>
          <a:prstGeom prst="rect">
            <a:avLst/>
          </a:prstGeom>
          <a:noFill/>
          <a:ln>
            <a:noFill/>
          </a:ln>
        </p:spPr>
      </p:pic>
      <p:sp>
        <p:nvSpPr>
          <p:cNvPr id="335" name="Google Shape;335;p9"/>
          <p:cNvSpPr/>
          <p:nvPr/>
        </p:nvSpPr>
        <p:spPr>
          <a:xfrm>
            <a:off x="3010276" y="111887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2874793" y="111887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0</a:t>
            </a:r>
            <a:endParaRPr sz="3200" b="0" i="0" u="none" strike="noStrike" cap="none">
              <a:solidFill>
                <a:schemeClr val="dk1"/>
              </a:solidFill>
              <a:latin typeface="Calibri"/>
              <a:ea typeface="Calibri"/>
              <a:cs typeface="Calibri"/>
              <a:sym typeface="Calibri"/>
            </a:endParaRPr>
          </a:p>
        </p:txBody>
      </p:sp>
      <p:pic>
        <p:nvPicPr>
          <p:cNvPr id="337" name="Google Shape;337;p9" descr=" "/>
          <p:cNvPicPr preferRelativeResize="0"/>
          <p:nvPr/>
        </p:nvPicPr>
        <p:blipFill rotWithShape="1">
          <a:blip r:embed="rId12">
            <a:alphaModFix/>
          </a:blip>
          <a:srcRect/>
          <a:stretch/>
        </p:blipFill>
        <p:spPr>
          <a:xfrm>
            <a:off x="3619952" y="11696700"/>
            <a:ext cx="17756819" cy="101600"/>
          </a:xfrm>
          <a:prstGeom prst="rect">
            <a:avLst/>
          </a:prstGeom>
          <a:noFill/>
          <a:ln>
            <a:noFill/>
          </a:ln>
        </p:spPr>
      </p:pic>
      <p:pic>
        <p:nvPicPr>
          <p:cNvPr id="338" name="Google Shape;338;p9" descr=" "/>
          <p:cNvPicPr preferRelativeResize="0"/>
          <p:nvPr/>
        </p:nvPicPr>
        <p:blipFill rotWithShape="1">
          <a:blip r:embed="rId13">
            <a:alphaModFix/>
          </a:blip>
          <a:srcRect/>
          <a:stretch/>
        </p:blipFill>
        <p:spPr>
          <a:xfrm>
            <a:off x="3619952" y="11696700"/>
            <a:ext cx="17756819" cy="12700"/>
          </a:xfrm>
          <a:prstGeom prst="rect">
            <a:avLst/>
          </a:prstGeom>
          <a:noFill/>
          <a:ln>
            <a:noFill/>
          </a:ln>
        </p:spPr>
      </p:pic>
      <p:pic>
        <p:nvPicPr>
          <p:cNvPr id="339" name="Google Shape;339;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0" name="Google Shape;340;p9" descr=" "/>
          <p:cNvPicPr preferRelativeResize="0"/>
          <p:nvPr/>
        </p:nvPicPr>
        <p:blipFill rotWithShape="1">
          <a:blip r:embed="rId14">
            <a:alphaModFix/>
          </a:blip>
          <a:srcRect/>
          <a:stretch/>
        </p:blipFill>
        <p:spPr>
          <a:xfrm>
            <a:off x="21364070" y="11696700"/>
            <a:ext cx="12702" cy="101600"/>
          </a:xfrm>
          <a:prstGeom prst="rect">
            <a:avLst/>
          </a:prstGeom>
          <a:noFill/>
          <a:ln>
            <a:noFill/>
          </a:ln>
        </p:spPr>
      </p:pic>
      <p:sp>
        <p:nvSpPr>
          <p:cNvPr id="341" name="Google Shape;341;p9"/>
          <p:cNvSpPr/>
          <p:nvPr/>
        </p:nvSpPr>
        <p:spPr>
          <a:xfrm>
            <a:off x="3619952" y="3492500"/>
            <a:ext cx="17756819" cy="853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 name="Google Shape;342;p9" descr=" "/>
          <p:cNvPicPr preferRelativeResize="0"/>
          <p:nvPr/>
        </p:nvPicPr>
        <p:blipFill rotWithShape="1">
          <a:blip r:embed="rId15">
            <a:alphaModFix/>
          </a:blip>
          <a:srcRect/>
          <a:stretch/>
        </p:blipFill>
        <p:spPr>
          <a:xfrm>
            <a:off x="3619952" y="3492500"/>
            <a:ext cx="2536689" cy="8534400"/>
          </a:xfrm>
          <a:prstGeom prst="rect">
            <a:avLst/>
          </a:prstGeom>
          <a:noFill/>
          <a:ln>
            <a:noFill/>
          </a:ln>
        </p:spPr>
      </p:pic>
      <p:sp>
        <p:nvSpPr>
          <p:cNvPr id="343" name="Google Shape;343;p9"/>
          <p:cNvSpPr/>
          <p:nvPr/>
        </p:nvSpPr>
        <p:spPr>
          <a:xfrm>
            <a:off x="444132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2015</a:t>
            </a:r>
            <a:endParaRPr sz="3200" b="0" i="0" u="none" strike="noStrike" cap="none">
              <a:solidFill>
                <a:schemeClr val="dk1"/>
              </a:solidFill>
              <a:latin typeface="Calibri"/>
              <a:ea typeface="Calibri"/>
              <a:cs typeface="Calibri"/>
              <a:sym typeface="Calibri"/>
            </a:endParaRPr>
          </a:p>
        </p:txBody>
      </p:sp>
      <p:pic>
        <p:nvPicPr>
          <p:cNvPr id="344" name="Google Shape;344;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5" name="Google Shape;345;p9" descr=" "/>
          <p:cNvPicPr preferRelativeResize="0"/>
          <p:nvPr/>
        </p:nvPicPr>
        <p:blipFill rotWithShape="1">
          <a:blip r:embed="rId16">
            <a:alphaModFix/>
          </a:blip>
          <a:srcRect/>
          <a:stretch/>
        </p:blipFill>
        <p:spPr>
          <a:xfrm>
            <a:off x="6156642" y="3492500"/>
            <a:ext cx="2536689" cy="8534400"/>
          </a:xfrm>
          <a:prstGeom prst="rect">
            <a:avLst/>
          </a:prstGeom>
          <a:noFill/>
          <a:ln>
            <a:noFill/>
          </a:ln>
        </p:spPr>
      </p:pic>
      <p:sp>
        <p:nvSpPr>
          <p:cNvPr id="346" name="Google Shape;346;p9"/>
          <p:cNvSpPr/>
          <p:nvPr/>
        </p:nvSpPr>
        <p:spPr>
          <a:xfrm>
            <a:off x="6978011"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2016</a:t>
            </a:r>
            <a:endParaRPr sz="3200" b="0" i="0" u="none" strike="noStrike" cap="none">
              <a:solidFill>
                <a:schemeClr val="dk1"/>
              </a:solidFill>
              <a:latin typeface="Calibri"/>
              <a:ea typeface="Calibri"/>
              <a:cs typeface="Calibri"/>
              <a:sym typeface="Calibri"/>
            </a:endParaRPr>
          </a:p>
        </p:txBody>
      </p:sp>
      <p:pic>
        <p:nvPicPr>
          <p:cNvPr id="347" name="Google Shape;347;p9" descr=" "/>
          <p:cNvPicPr preferRelativeResize="0"/>
          <p:nvPr/>
        </p:nvPicPr>
        <p:blipFill rotWithShape="1">
          <a:blip r:embed="rId17">
            <a:alphaModFix/>
          </a:blip>
          <a:srcRect/>
          <a:stretch/>
        </p:blipFill>
        <p:spPr>
          <a:xfrm>
            <a:off x="6156642" y="11696700"/>
            <a:ext cx="12702" cy="101600"/>
          </a:xfrm>
          <a:prstGeom prst="rect">
            <a:avLst/>
          </a:prstGeom>
          <a:noFill/>
          <a:ln>
            <a:noFill/>
          </a:ln>
        </p:spPr>
      </p:pic>
      <p:pic>
        <p:nvPicPr>
          <p:cNvPr id="348" name="Google Shape;348;p9" descr=" "/>
          <p:cNvPicPr preferRelativeResize="0"/>
          <p:nvPr/>
        </p:nvPicPr>
        <p:blipFill rotWithShape="1">
          <a:blip r:embed="rId16">
            <a:alphaModFix/>
          </a:blip>
          <a:srcRect/>
          <a:stretch/>
        </p:blipFill>
        <p:spPr>
          <a:xfrm>
            <a:off x="8693328" y="3492500"/>
            <a:ext cx="2536689" cy="8534400"/>
          </a:xfrm>
          <a:prstGeom prst="rect">
            <a:avLst/>
          </a:prstGeom>
          <a:noFill/>
          <a:ln>
            <a:noFill/>
          </a:ln>
        </p:spPr>
      </p:pic>
      <p:sp>
        <p:nvSpPr>
          <p:cNvPr id="349" name="Google Shape;349;p9"/>
          <p:cNvSpPr/>
          <p:nvPr/>
        </p:nvSpPr>
        <p:spPr>
          <a:xfrm>
            <a:off x="9540101" y="11823700"/>
            <a:ext cx="834071"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2017</a:t>
            </a:r>
            <a:endParaRPr sz="3200" b="0" i="0" u="none" strike="noStrike" cap="none">
              <a:solidFill>
                <a:schemeClr val="dk1"/>
              </a:solidFill>
              <a:latin typeface="Calibri"/>
              <a:ea typeface="Calibri"/>
              <a:cs typeface="Calibri"/>
              <a:sym typeface="Calibri"/>
            </a:endParaRPr>
          </a:p>
        </p:txBody>
      </p:sp>
      <p:pic>
        <p:nvPicPr>
          <p:cNvPr id="350" name="Google Shape;350;p9" descr=" "/>
          <p:cNvPicPr preferRelativeResize="0"/>
          <p:nvPr/>
        </p:nvPicPr>
        <p:blipFill rotWithShape="1">
          <a:blip r:embed="rId18">
            <a:alphaModFix/>
          </a:blip>
          <a:srcRect/>
          <a:stretch/>
        </p:blipFill>
        <p:spPr>
          <a:xfrm>
            <a:off x="8693328" y="11696700"/>
            <a:ext cx="12702" cy="101600"/>
          </a:xfrm>
          <a:prstGeom prst="rect">
            <a:avLst/>
          </a:prstGeom>
          <a:noFill/>
          <a:ln>
            <a:noFill/>
          </a:ln>
        </p:spPr>
      </p:pic>
      <p:pic>
        <p:nvPicPr>
          <p:cNvPr id="351" name="Google Shape;351;p9" descr=" "/>
          <p:cNvPicPr preferRelativeResize="0"/>
          <p:nvPr/>
        </p:nvPicPr>
        <p:blipFill rotWithShape="1">
          <a:blip r:embed="rId15">
            <a:alphaModFix/>
          </a:blip>
          <a:srcRect/>
          <a:stretch/>
        </p:blipFill>
        <p:spPr>
          <a:xfrm>
            <a:off x="11230017" y="3492500"/>
            <a:ext cx="2536689" cy="8534400"/>
          </a:xfrm>
          <a:prstGeom prst="rect">
            <a:avLst/>
          </a:prstGeom>
          <a:noFill/>
          <a:ln>
            <a:noFill/>
          </a:ln>
        </p:spPr>
      </p:pic>
      <p:sp>
        <p:nvSpPr>
          <p:cNvPr id="352" name="Google Shape;352;p9"/>
          <p:cNvSpPr/>
          <p:nvPr/>
        </p:nvSpPr>
        <p:spPr>
          <a:xfrm>
            <a:off x="12051387" y="11823700"/>
            <a:ext cx="884877"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2018</a:t>
            </a:r>
            <a:endParaRPr sz="3200" b="0" i="0" u="none" strike="noStrike" cap="none">
              <a:solidFill>
                <a:schemeClr val="dk1"/>
              </a:solidFill>
              <a:latin typeface="Calibri"/>
              <a:ea typeface="Calibri"/>
              <a:cs typeface="Calibri"/>
              <a:sym typeface="Calibri"/>
            </a:endParaRPr>
          </a:p>
        </p:txBody>
      </p:sp>
      <p:pic>
        <p:nvPicPr>
          <p:cNvPr id="353" name="Google Shape;353;p9" descr=" "/>
          <p:cNvPicPr preferRelativeResize="0"/>
          <p:nvPr/>
        </p:nvPicPr>
        <p:blipFill rotWithShape="1">
          <a:blip r:embed="rId19">
            <a:alphaModFix/>
          </a:blip>
          <a:srcRect/>
          <a:stretch/>
        </p:blipFill>
        <p:spPr>
          <a:xfrm>
            <a:off x="11230017" y="11696700"/>
            <a:ext cx="12702" cy="101600"/>
          </a:xfrm>
          <a:prstGeom prst="rect">
            <a:avLst/>
          </a:prstGeom>
          <a:noFill/>
          <a:ln>
            <a:noFill/>
          </a:ln>
        </p:spPr>
      </p:pic>
      <p:pic>
        <p:nvPicPr>
          <p:cNvPr id="354" name="Google Shape;354;p9" descr=" "/>
          <p:cNvPicPr preferRelativeResize="0"/>
          <p:nvPr/>
        </p:nvPicPr>
        <p:blipFill rotWithShape="1">
          <a:blip r:embed="rId16">
            <a:alphaModFix/>
          </a:blip>
          <a:srcRect/>
          <a:stretch/>
        </p:blipFill>
        <p:spPr>
          <a:xfrm>
            <a:off x="13766707" y="3492500"/>
            <a:ext cx="2536689" cy="8534400"/>
          </a:xfrm>
          <a:prstGeom prst="rect">
            <a:avLst/>
          </a:prstGeom>
          <a:noFill/>
          <a:ln>
            <a:noFill/>
          </a:ln>
        </p:spPr>
      </p:pic>
      <p:sp>
        <p:nvSpPr>
          <p:cNvPr id="355" name="Google Shape;355;p9"/>
          <p:cNvSpPr/>
          <p:nvPr/>
        </p:nvSpPr>
        <p:spPr>
          <a:xfrm>
            <a:off x="14588076"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2019</a:t>
            </a:r>
            <a:endParaRPr sz="3200" b="0" i="0" u="none" strike="noStrike" cap="none">
              <a:solidFill>
                <a:schemeClr val="dk1"/>
              </a:solidFill>
              <a:latin typeface="Calibri"/>
              <a:ea typeface="Calibri"/>
              <a:cs typeface="Calibri"/>
              <a:sym typeface="Calibri"/>
            </a:endParaRPr>
          </a:p>
        </p:txBody>
      </p:sp>
      <p:pic>
        <p:nvPicPr>
          <p:cNvPr id="356" name="Google Shape;356;p9" descr=" "/>
          <p:cNvPicPr preferRelativeResize="0"/>
          <p:nvPr/>
        </p:nvPicPr>
        <p:blipFill rotWithShape="1">
          <a:blip r:embed="rId20">
            <a:alphaModFix/>
          </a:blip>
          <a:srcRect/>
          <a:stretch/>
        </p:blipFill>
        <p:spPr>
          <a:xfrm>
            <a:off x="13766707" y="11696700"/>
            <a:ext cx="12702" cy="101600"/>
          </a:xfrm>
          <a:prstGeom prst="rect">
            <a:avLst/>
          </a:prstGeom>
          <a:noFill/>
          <a:ln>
            <a:noFill/>
          </a:ln>
        </p:spPr>
      </p:pic>
      <p:pic>
        <p:nvPicPr>
          <p:cNvPr id="357" name="Google Shape;357;p9" descr=" "/>
          <p:cNvPicPr preferRelativeResize="0"/>
          <p:nvPr/>
        </p:nvPicPr>
        <p:blipFill rotWithShape="1">
          <a:blip r:embed="rId16">
            <a:alphaModFix/>
          </a:blip>
          <a:srcRect/>
          <a:stretch/>
        </p:blipFill>
        <p:spPr>
          <a:xfrm>
            <a:off x="16303393" y="3492500"/>
            <a:ext cx="2536689" cy="8534400"/>
          </a:xfrm>
          <a:prstGeom prst="rect">
            <a:avLst/>
          </a:prstGeom>
          <a:noFill/>
          <a:ln>
            <a:noFill/>
          </a:ln>
        </p:spPr>
      </p:pic>
      <p:sp>
        <p:nvSpPr>
          <p:cNvPr id="358" name="Google Shape;358;p9"/>
          <p:cNvSpPr/>
          <p:nvPr/>
        </p:nvSpPr>
        <p:spPr>
          <a:xfrm>
            <a:off x="17086658" y="11823700"/>
            <a:ext cx="948385"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2020</a:t>
            </a:r>
            <a:endParaRPr sz="3200" b="0" i="0" u="none" strike="noStrike" cap="none">
              <a:solidFill>
                <a:schemeClr val="dk1"/>
              </a:solidFill>
              <a:latin typeface="Calibri"/>
              <a:ea typeface="Calibri"/>
              <a:cs typeface="Calibri"/>
              <a:sym typeface="Calibri"/>
            </a:endParaRPr>
          </a:p>
        </p:txBody>
      </p:sp>
      <p:pic>
        <p:nvPicPr>
          <p:cNvPr id="359" name="Google Shape;359;p9" descr=" "/>
          <p:cNvPicPr preferRelativeResize="0"/>
          <p:nvPr/>
        </p:nvPicPr>
        <p:blipFill rotWithShape="1">
          <a:blip r:embed="rId21">
            <a:alphaModFix/>
          </a:blip>
          <a:srcRect/>
          <a:stretch/>
        </p:blipFill>
        <p:spPr>
          <a:xfrm>
            <a:off x="16303393" y="11696700"/>
            <a:ext cx="12702" cy="101600"/>
          </a:xfrm>
          <a:prstGeom prst="rect">
            <a:avLst/>
          </a:prstGeom>
          <a:noFill/>
          <a:ln>
            <a:noFill/>
          </a:ln>
        </p:spPr>
      </p:pic>
      <p:pic>
        <p:nvPicPr>
          <p:cNvPr id="360" name="Google Shape;360;p9" descr=" "/>
          <p:cNvPicPr preferRelativeResize="0"/>
          <p:nvPr/>
        </p:nvPicPr>
        <p:blipFill rotWithShape="1">
          <a:blip r:embed="rId15">
            <a:alphaModFix/>
          </a:blip>
          <a:srcRect/>
          <a:stretch/>
        </p:blipFill>
        <p:spPr>
          <a:xfrm>
            <a:off x="18840082" y="3492500"/>
            <a:ext cx="2536689" cy="8534400"/>
          </a:xfrm>
          <a:prstGeom prst="rect">
            <a:avLst/>
          </a:prstGeom>
          <a:noFill/>
          <a:ln>
            <a:noFill/>
          </a:ln>
        </p:spPr>
      </p:pic>
      <p:sp>
        <p:nvSpPr>
          <p:cNvPr id="361" name="Google Shape;361;p9"/>
          <p:cNvSpPr/>
          <p:nvPr/>
        </p:nvSpPr>
        <p:spPr>
          <a:xfrm>
            <a:off x="1966145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2021</a:t>
            </a:r>
            <a:endParaRPr sz="3200" b="0" i="0" u="none" strike="noStrike" cap="none">
              <a:solidFill>
                <a:schemeClr val="dk1"/>
              </a:solidFill>
              <a:latin typeface="Calibri"/>
              <a:ea typeface="Calibri"/>
              <a:cs typeface="Calibri"/>
              <a:sym typeface="Calibri"/>
            </a:endParaRPr>
          </a:p>
        </p:txBody>
      </p:sp>
      <p:pic>
        <p:nvPicPr>
          <p:cNvPr id="362" name="Google Shape;362;p9" descr=" "/>
          <p:cNvPicPr preferRelativeResize="0"/>
          <p:nvPr/>
        </p:nvPicPr>
        <p:blipFill rotWithShape="1">
          <a:blip r:embed="rId22">
            <a:alphaModFix/>
          </a:blip>
          <a:srcRect/>
          <a:stretch/>
        </p:blipFill>
        <p:spPr>
          <a:xfrm>
            <a:off x="18840082" y="11696700"/>
            <a:ext cx="12702" cy="101600"/>
          </a:xfrm>
          <a:prstGeom prst="rect">
            <a:avLst/>
          </a:prstGeom>
          <a:noFill/>
          <a:ln>
            <a:noFill/>
          </a:ln>
        </p:spPr>
      </p:pic>
      <p:pic>
        <p:nvPicPr>
          <p:cNvPr id="363" name="Google Shape;363;p9" descr=" "/>
          <p:cNvPicPr preferRelativeResize="0"/>
          <p:nvPr/>
        </p:nvPicPr>
        <p:blipFill rotWithShape="1">
          <a:blip r:embed="rId23">
            <a:alphaModFix/>
          </a:blip>
          <a:srcRect/>
          <a:stretch/>
        </p:blipFill>
        <p:spPr>
          <a:xfrm>
            <a:off x="3619952" y="3492500"/>
            <a:ext cx="17756819" cy="8102600"/>
          </a:xfrm>
          <a:prstGeom prst="rect">
            <a:avLst/>
          </a:prstGeom>
          <a:noFill/>
          <a:ln>
            <a:noFill/>
          </a:ln>
        </p:spPr>
      </p:pic>
      <p:pic>
        <p:nvPicPr>
          <p:cNvPr id="364" name="Google Shape;364;p9" descr=" "/>
          <p:cNvPicPr preferRelativeResize="0"/>
          <p:nvPr/>
        </p:nvPicPr>
        <p:blipFill rotWithShape="1">
          <a:blip r:embed="rId24">
            <a:alphaModFix/>
          </a:blip>
          <a:srcRect/>
          <a:stretch/>
        </p:blipFill>
        <p:spPr>
          <a:xfrm>
            <a:off x="4904419" y="5957912"/>
            <a:ext cx="15193979" cy="3273822"/>
          </a:xfrm>
          <a:prstGeom prst="rect">
            <a:avLst/>
          </a:prstGeom>
          <a:noFill/>
          <a:ln>
            <a:noFill/>
          </a:ln>
        </p:spPr>
      </p:pic>
      <p:pic>
        <p:nvPicPr>
          <p:cNvPr id="365" name="Google Shape;365;p9" descr=" "/>
          <p:cNvPicPr preferRelativeResize="0"/>
          <p:nvPr/>
        </p:nvPicPr>
        <p:blipFill rotWithShape="1">
          <a:blip r:embed="rId25">
            <a:alphaModFix/>
          </a:blip>
          <a:srcRect/>
          <a:stretch/>
        </p:blipFill>
        <p:spPr>
          <a:xfrm>
            <a:off x="4729754" y="7111653"/>
            <a:ext cx="355136" cy="432139"/>
          </a:xfrm>
          <a:prstGeom prst="rect">
            <a:avLst/>
          </a:prstGeom>
          <a:noFill/>
          <a:ln>
            <a:noFill/>
          </a:ln>
        </p:spPr>
      </p:pic>
      <p:sp>
        <p:nvSpPr>
          <p:cNvPr id="366" name="Google Shape;366;p9"/>
          <p:cNvSpPr/>
          <p:nvPr/>
        </p:nvSpPr>
        <p:spPr>
          <a:xfrm>
            <a:off x="4856770" y="7276753"/>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7" name="Google Shape;367;p9" descr=" "/>
          <p:cNvPicPr preferRelativeResize="0"/>
          <p:nvPr/>
        </p:nvPicPr>
        <p:blipFill rotWithShape="1">
          <a:blip r:embed="rId25">
            <a:alphaModFix/>
          </a:blip>
          <a:srcRect/>
          <a:stretch/>
        </p:blipFill>
        <p:spPr>
          <a:xfrm>
            <a:off x="7260102" y="6517469"/>
            <a:ext cx="355136" cy="432139"/>
          </a:xfrm>
          <a:prstGeom prst="rect">
            <a:avLst/>
          </a:prstGeom>
          <a:noFill/>
          <a:ln>
            <a:noFill/>
          </a:ln>
        </p:spPr>
      </p:pic>
      <p:sp>
        <p:nvSpPr>
          <p:cNvPr id="368" name="Google Shape;368;p9"/>
          <p:cNvSpPr/>
          <p:nvPr/>
        </p:nvSpPr>
        <p:spPr>
          <a:xfrm>
            <a:off x="7387117"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9" descr=" "/>
          <p:cNvPicPr preferRelativeResize="0"/>
          <p:nvPr/>
        </p:nvPicPr>
        <p:blipFill rotWithShape="1">
          <a:blip r:embed="rId25">
            <a:alphaModFix/>
          </a:blip>
          <a:srcRect/>
          <a:stretch/>
        </p:blipFill>
        <p:spPr>
          <a:xfrm>
            <a:off x="9790446" y="8678156"/>
            <a:ext cx="355137" cy="432139"/>
          </a:xfrm>
          <a:prstGeom prst="rect">
            <a:avLst/>
          </a:prstGeom>
          <a:noFill/>
          <a:ln>
            <a:noFill/>
          </a:ln>
        </p:spPr>
      </p:pic>
      <p:sp>
        <p:nvSpPr>
          <p:cNvPr id="370" name="Google Shape;370;p9"/>
          <p:cNvSpPr/>
          <p:nvPr/>
        </p:nvSpPr>
        <p:spPr>
          <a:xfrm>
            <a:off x="9917462"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p9" descr=" "/>
          <p:cNvPicPr preferRelativeResize="0"/>
          <p:nvPr/>
        </p:nvPicPr>
        <p:blipFill rotWithShape="1">
          <a:blip r:embed="rId26">
            <a:alphaModFix/>
          </a:blip>
          <a:srcRect/>
          <a:stretch/>
        </p:blipFill>
        <p:spPr>
          <a:xfrm>
            <a:off x="12320794" y="5761224"/>
            <a:ext cx="355136" cy="432139"/>
          </a:xfrm>
          <a:prstGeom prst="rect">
            <a:avLst/>
          </a:prstGeom>
          <a:noFill/>
          <a:ln>
            <a:noFill/>
          </a:ln>
        </p:spPr>
      </p:pic>
      <p:sp>
        <p:nvSpPr>
          <p:cNvPr id="372" name="Google Shape;372;p9"/>
          <p:cNvSpPr/>
          <p:nvPr/>
        </p:nvSpPr>
        <p:spPr>
          <a:xfrm>
            <a:off x="12447810" y="5926324"/>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3" name="Google Shape;373;p9" descr=" "/>
          <p:cNvPicPr preferRelativeResize="0"/>
          <p:nvPr/>
        </p:nvPicPr>
        <p:blipFill rotWithShape="1">
          <a:blip r:embed="rId25">
            <a:alphaModFix/>
          </a:blip>
          <a:srcRect/>
          <a:stretch/>
        </p:blipFill>
        <p:spPr>
          <a:xfrm>
            <a:off x="14851139" y="8678156"/>
            <a:ext cx="355137" cy="432139"/>
          </a:xfrm>
          <a:prstGeom prst="rect">
            <a:avLst/>
          </a:prstGeom>
          <a:noFill/>
          <a:ln>
            <a:noFill/>
          </a:ln>
        </p:spPr>
      </p:pic>
      <p:sp>
        <p:nvSpPr>
          <p:cNvPr id="374" name="Google Shape;374;p9"/>
          <p:cNvSpPr/>
          <p:nvPr/>
        </p:nvSpPr>
        <p:spPr>
          <a:xfrm>
            <a:off x="14978155"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5" name="Google Shape;375;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6" name="Google Shape;376;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7" name="Google Shape;377;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8" name="Google Shape;378;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9" name="Google Shape;379;p9" descr=" "/>
          <p:cNvPicPr preferRelativeResize="0"/>
          <p:nvPr/>
        </p:nvPicPr>
        <p:blipFill rotWithShape="1">
          <a:blip r:embed="rId25">
            <a:alphaModFix/>
          </a:blip>
          <a:srcRect/>
          <a:stretch/>
        </p:blipFill>
        <p:spPr>
          <a:xfrm>
            <a:off x="19911835" y="6517469"/>
            <a:ext cx="355136" cy="432139"/>
          </a:xfrm>
          <a:prstGeom prst="rect">
            <a:avLst/>
          </a:prstGeom>
          <a:noFill/>
          <a:ln>
            <a:noFill/>
          </a:ln>
        </p:spPr>
      </p:pic>
      <p:sp>
        <p:nvSpPr>
          <p:cNvPr id="380" name="Google Shape;380;p9"/>
          <p:cNvSpPr/>
          <p:nvPr/>
        </p:nvSpPr>
        <p:spPr>
          <a:xfrm>
            <a:off x="20038851"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9" descr=" "/>
          <p:cNvPicPr preferRelativeResize="0"/>
          <p:nvPr/>
        </p:nvPicPr>
        <p:blipFill rotWithShape="1">
          <a:blip r:embed="rId27">
            <a:alphaModFix/>
          </a:blip>
          <a:srcRect/>
          <a:stretch/>
        </p:blipFill>
        <p:spPr>
          <a:xfrm>
            <a:off x="4901380" y="4664521"/>
            <a:ext cx="15195763" cy="3272185"/>
          </a:xfrm>
          <a:prstGeom prst="rect">
            <a:avLst/>
          </a:prstGeom>
          <a:noFill/>
          <a:ln>
            <a:noFill/>
          </a:ln>
        </p:spPr>
      </p:pic>
      <p:pic>
        <p:nvPicPr>
          <p:cNvPr id="382" name="Google Shape;382;p9" descr=" "/>
          <p:cNvPicPr preferRelativeResize="0"/>
          <p:nvPr/>
        </p:nvPicPr>
        <p:blipFill rotWithShape="1">
          <a:blip r:embed="rId25">
            <a:alphaModFix/>
          </a:blip>
          <a:srcRect/>
          <a:stretch/>
        </p:blipFill>
        <p:spPr>
          <a:xfrm>
            <a:off x="4729754" y="5815236"/>
            <a:ext cx="355136" cy="432139"/>
          </a:xfrm>
          <a:prstGeom prst="rect">
            <a:avLst/>
          </a:prstGeom>
          <a:noFill/>
          <a:ln>
            <a:noFill/>
          </a:ln>
        </p:spPr>
      </p:pic>
      <p:sp>
        <p:nvSpPr>
          <p:cNvPr id="383" name="Google Shape;383;p9"/>
          <p:cNvSpPr/>
          <p:nvPr/>
        </p:nvSpPr>
        <p:spPr>
          <a:xfrm>
            <a:off x="4856770" y="5980336"/>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4" name="Google Shape;384;p9" descr=" "/>
          <p:cNvPicPr preferRelativeResize="0"/>
          <p:nvPr/>
        </p:nvPicPr>
        <p:blipFill rotWithShape="1">
          <a:blip r:embed="rId25">
            <a:alphaModFix/>
          </a:blip>
          <a:srcRect/>
          <a:stretch/>
        </p:blipFill>
        <p:spPr>
          <a:xfrm>
            <a:off x="7260102" y="4464807"/>
            <a:ext cx="355136" cy="432139"/>
          </a:xfrm>
          <a:prstGeom prst="rect">
            <a:avLst/>
          </a:prstGeom>
          <a:noFill/>
          <a:ln>
            <a:noFill/>
          </a:ln>
        </p:spPr>
      </p:pic>
      <p:sp>
        <p:nvSpPr>
          <p:cNvPr id="385" name="Google Shape;385;p9"/>
          <p:cNvSpPr/>
          <p:nvPr/>
        </p:nvSpPr>
        <p:spPr>
          <a:xfrm>
            <a:off x="7387117"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9" descr=" "/>
          <p:cNvPicPr preferRelativeResize="0"/>
          <p:nvPr/>
        </p:nvPicPr>
        <p:blipFill rotWithShape="1">
          <a:blip r:embed="rId25">
            <a:alphaModFix/>
          </a:blip>
          <a:srcRect/>
          <a:stretch/>
        </p:blipFill>
        <p:spPr>
          <a:xfrm>
            <a:off x="9790446" y="6517469"/>
            <a:ext cx="355137" cy="432139"/>
          </a:xfrm>
          <a:prstGeom prst="rect">
            <a:avLst/>
          </a:prstGeom>
          <a:noFill/>
          <a:ln>
            <a:noFill/>
          </a:ln>
        </p:spPr>
      </p:pic>
      <p:sp>
        <p:nvSpPr>
          <p:cNvPr id="387" name="Google Shape;387;p9"/>
          <p:cNvSpPr/>
          <p:nvPr/>
        </p:nvSpPr>
        <p:spPr>
          <a:xfrm>
            <a:off x="9917462"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9" descr=" "/>
          <p:cNvPicPr preferRelativeResize="0"/>
          <p:nvPr/>
        </p:nvPicPr>
        <p:blipFill rotWithShape="1">
          <a:blip r:embed="rId26">
            <a:alphaModFix/>
          </a:blip>
          <a:srcRect/>
          <a:stretch/>
        </p:blipFill>
        <p:spPr>
          <a:xfrm>
            <a:off x="12320794" y="4464807"/>
            <a:ext cx="355136" cy="432139"/>
          </a:xfrm>
          <a:prstGeom prst="rect">
            <a:avLst/>
          </a:prstGeom>
          <a:noFill/>
          <a:ln>
            <a:noFill/>
          </a:ln>
        </p:spPr>
      </p:pic>
      <p:sp>
        <p:nvSpPr>
          <p:cNvPr id="389" name="Google Shape;389;p9"/>
          <p:cNvSpPr/>
          <p:nvPr/>
        </p:nvSpPr>
        <p:spPr>
          <a:xfrm>
            <a:off x="12447810"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9" descr=" "/>
          <p:cNvPicPr preferRelativeResize="0"/>
          <p:nvPr/>
        </p:nvPicPr>
        <p:blipFill rotWithShape="1">
          <a:blip r:embed="rId25">
            <a:alphaModFix/>
          </a:blip>
          <a:srcRect/>
          <a:stretch/>
        </p:blipFill>
        <p:spPr>
          <a:xfrm>
            <a:off x="14851139" y="6517469"/>
            <a:ext cx="355137" cy="432139"/>
          </a:xfrm>
          <a:prstGeom prst="rect">
            <a:avLst/>
          </a:prstGeom>
          <a:noFill/>
          <a:ln>
            <a:noFill/>
          </a:ln>
        </p:spPr>
      </p:pic>
      <p:sp>
        <p:nvSpPr>
          <p:cNvPr id="391" name="Google Shape;391;p9"/>
          <p:cNvSpPr/>
          <p:nvPr/>
        </p:nvSpPr>
        <p:spPr>
          <a:xfrm>
            <a:off x="14978155"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2" name="Google Shape;392;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3" name="Google Shape;393;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4" name="Google Shape;394;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5" name="Google Shape;395;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9" descr=" "/>
          <p:cNvPicPr preferRelativeResize="0"/>
          <p:nvPr/>
        </p:nvPicPr>
        <p:blipFill rotWithShape="1">
          <a:blip r:embed="rId25">
            <a:alphaModFix/>
          </a:blip>
          <a:srcRect/>
          <a:stretch/>
        </p:blipFill>
        <p:spPr>
          <a:xfrm>
            <a:off x="19911835" y="5761224"/>
            <a:ext cx="355136" cy="432139"/>
          </a:xfrm>
          <a:prstGeom prst="rect">
            <a:avLst/>
          </a:prstGeom>
          <a:noFill/>
          <a:ln>
            <a:noFill/>
          </a:ln>
        </p:spPr>
      </p:pic>
      <p:sp>
        <p:nvSpPr>
          <p:cNvPr id="397" name="Google Shape;397;p9"/>
          <p:cNvSpPr/>
          <p:nvPr/>
        </p:nvSpPr>
        <p:spPr>
          <a:xfrm>
            <a:off x="20038851" y="5926324"/>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2"/>
        <p:cNvGrpSpPr/>
        <p:nvPr/>
      </p:nvGrpSpPr>
      <p:grpSpPr>
        <a:xfrm>
          <a:off x="0" y="0"/>
          <a:ext cx="0" cy="0"/>
          <a:chOff x="0" y="0"/>
          <a:chExt cx="0" cy="0"/>
        </a:xfrm>
      </p:grpSpPr>
      <p:pic>
        <p:nvPicPr>
          <p:cNvPr id="403" name="Google Shape;403;p10"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4" name="Google Shape;404;p10"/>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5" name="Google Shape;405;p10" descr=" "/>
          <p:cNvPicPr preferRelativeResize="0"/>
          <p:nvPr/>
        </p:nvPicPr>
        <p:blipFill rotWithShape="1">
          <a:blip r:embed="rId4">
            <a:alphaModFix/>
          </a:blip>
          <a:srcRect/>
          <a:stretch/>
        </p:blipFill>
        <p:spPr>
          <a:xfrm>
            <a:off x="23523340" y="10820400"/>
            <a:ext cx="711289" cy="2590800"/>
          </a:xfrm>
          <a:prstGeom prst="rect">
            <a:avLst/>
          </a:prstGeom>
          <a:noFill/>
          <a:ln>
            <a:noFill/>
          </a:ln>
        </p:spPr>
      </p:pic>
      <p:pic>
        <p:nvPicPr>
          <p:cNvPr id="406" name="Google Shape;406;p10" descr=" "/>
          <p:cNvPicPr preferRelativeResize="0"/>
          <p:nvPr/>
        </p:nvPicPr>
        <p:blipFill rotWithShape="1">
          <a:blip r:embed="rId5">
            <a:alphaModFix/>
          </a:blip>
          <a:srcRect/>
          <a:stretch/>
        </p:blipFill>
        <p:spPr>
          <a:xfrm>
            <a:off x="22329391" y="495300"/>
            <a:ext cx="1550815" cy="596193"/>
          </a:xfrm>
          <a:prstGeom prst="rect">
            <a:avLst/>
          </a:prstGeom>
          <a:noFill/>
          <a:ln>
            <a:noFill/>
          </a:ln>
        </p:spPr>
      </p:pic>
      <p:pic>
        <p:nvPicPr>
          <p:cNvPr id="407" name="Google Shape;407;p10" descr=" "/>
          <p:cNvPicPr preferRelativeResize="0"/>
          <p:nvPr/>
        </p:nvPicPr>
        <p:blipFill rotWithShape="1">
          <a:blip r:embed="rId6">
            <a:alphaModFix/>
          </a:blip>
          <a:srcRect/>
          <a:stretch/>
        </p:blipFill>
        <p:spPr>
          <a:xfrm>
            <a:off x="19446130" y="1092200"/>
            <a:ext cx="3438707" cy="1530474"/>
          </a:xfrm>
          <a:prstGeom prst="rect">
            <a:avLst/>
          </a:prstGeom>
          <a:noFill/>
          <a:ln>
            <a:noFill/>
          </a:ln>
        </p:spPr>
      </p:pic>
      <p:pic>
        <p:nvPicPr>
          <p:cNvPr id="408" name="Google Shape;408;p10" descr=" "/>
          <p:cNvPicPr preferRelativeResize="0"/>
          <p:nvPr/>
        </p:nvPicPr>
        <p:blipFill rotWithShape="1">
          <a:blip r:embed="rId7">
            <a:alphaModFix/>
          </a:blip>
          <a:srcRect/>
          <a:stretch/>
        </p:blipFill>
        <p:spPr>
          <a:xfrm>
            <a:off x="5207651" y="10820400"/>
            <a:ext cx="1582678" cy="2741389"/>
          </a:xfrm>
          <a:prstGeom prst="rect">
            <a:avLst/>
          </a:prstGeom>
          <a:noFill/>
          <a:ln>
            <a:noFill/>
          </a:ln>
        </p:spPr>
      </p:pic>
      <p:sp>
        <p:nvSpPr>
          <p:cNvPr id="409" name="Google Shape;409;p10"/>
          <p:cNvSpPr/>
          <p:nvPr/>
        </p:nvSpPr>
        <p:spPr>
          <a:xfrm>
            <a:off x="1638505" y="1206500"/>
            <a:ext cx="948385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TRANSPORTATION</a:t>
            </a:r>
            <a:endParaRPr sz="8000" b="0" i="0" u="none" strike="noStrike" cap="none">
              <a:solidFill>
                <a:schemeClr val="dk1"/>
              </a:solidFill>
              <a:latin typeface="Calibri"/>
              <a:ea typeface="Calibri"/>
              <a:cs typeface="Calibri"/>
              <a:sym typeface="Calibri"/>
            </a:endParaRPr>
          </a:p>
        </p:txBody>
      </p:sp>
      <p:sp>
        <p:nvSpPr>
          <p:cNvPr id="410" name="Google Shape;410;p10"/>
          <p:cNvSpPr/>
          <p:nvPr/>
        </p:nvSpPr>
        <p:spPr>
          <a:xfrm>
            <a:off x="1638505"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1638505"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10" descr=" "/>
          <p:cNvPicPr preferRelativeResize="0"/>
          <p:nvPr/>
        </p:nvPicPr>
        <p:blipFill rotWithShape="1">
          <a:blip r:embed="rId8">
            <a:alphaModFix/>
          </a:blip>
          <a:srcRect/>
          <a:stretch/>
        </p:blipFill>
        <p:spPr>
          <a:xfrm>
            <a:off x="1638505" y="3035300"/>
            <a:ext cx="1625803" cy="1625600"/>
          </a:xfrm>
          <a:prstGeom prst="rect">
            <a:avLst/>
          </a:prstGeom>
          <a:noFill/>
          <a:ln>
            <a:noFill/>
          </a:ln>
        </p:spPr>
      </p:pic>
      <p:pic>
        <p:nvPicPr>
          <p:cNvPr id="413" name="Google Shape;413;p10" descr=" "/>
          <p:cNvPicPr preferRelativeResize="0"/>
          <p:nvPr/>
        </p:nvPicPr>
        <p:blipFill rotWithShape="1">
          <a:blip r:embed="rId9">
            <a:alphaModFix/>
          </a:blip>
          <a:srcRect/>
          <a:stretch/>
        </p:blipFill>
        <p:spPr>
          <a:xfrm>
            <a:off x="1803746" y="3200561"/>
            <a:ext cx="1295481" cy="1294929"/>
          </a:xfrm>
          <a:prstGeom prst="rect">
            <a:avLst/>
          </a:prstGeom>
          <a:noFill/>
          <a:ln>
            <a:noFill/>
          </a:ln>
        </p:spPr>
      </p:pic>
      <p:sp>
        <p:nvSpPr>
          <p:cNvPr id="414" name="Google Shape;414;p10"/>
          <p:cNvSpPr/>
          <p:nvPr/>
        </p:nvSpPr>
        <p:spPr>
          <a:xfrm>
            <a:off x="1638505" y="5270500"/>
            <a:ext cx="8179822"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1638505" y="5270500"/>
            <a:ext cx="838304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20% FUEL CONSUMPTION</a:t>
            </a:r>
            <a:endParaRPr sz="4800" b="0" i="0" u="none" strike="noStrike" cap="none">
              <a:solidFill>
                <a:schemeClr val="dk1"/>
              </a:solidFill>
              <a:latin typeface="Calibri"/>
              <a:ea typeface="Calibri"/>
              <a:cs typeface="Calibri"/>
              <a:sym typeface="Calibri"/>
            </a:endParaRPr>
          </a:p>
        </p:txBody>
      </p:sp>
      <p:sp>
        <p:nvSpPr>
          <p:cNvPr id="416" name="Google Shape;416;p10"/>
          <p:cNvSpPr/>
          <p:nvPr/>
        </p:nvSpPr>
        <p:spPr>
          <a:xfrm>
            <a:off x="1638505"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1638505"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Self-driving trucks powered by AI have been shown to reduce fuel consumption by up to 20%, saving companies thousands of dollars per year.</a:t>
            </a:r>
            <a:endParaRPr sz="3200" b="0" i="0" u="none" strike="noStrike" cap="none">
              <a:solidFill>
                <a:schemeClr val="dk1"/>
              </a:solidFill>
              <a:latin typeface="Calibri"/>
              <a:ea typeface="Calibri"/>
              <a:cs typeface="Calibri"/>
              <a:sym typeface="Calibri"/>
            </a:endParaRPr>
          </a:p>
        </p:txBody>
      </p:sp>
      <p:pic>
        <p:nvPicPr>
          <p:cNvPr id="418" name="Google Shape;418;p10" descr=" "/>
          <p:cNvPicPr preferRelativeResize="0"/>
          <p:nvPr/>
        </p:nvPicPr>
        <p:blipFill rotWithShape="1">
          <a:blip r:embed="rId10">
            <a:alphaModFix/>
          </a:blip>
          <a:srcRect/>
          <a:stretch/>
        </p:blipFill>
        <p:spPr>
          <a:xfrm>
            <a:off x="1638505" y="8826500"/>
            <a:ext cx="10212076" cy="3238500"/>
          </a:xfrm>
          <a:prstGeom prst="rect">
            <a:avLst/>
          </a:prstGeom>
          <a:noFill/>
          <a:ln>
            <a:noFill/>
          </a:ln>
        </p:spPr>
      </p:pic>
      <p:sp>
        <p:nvSpPr>
          <p:cNvPr id="419" name="Google Shape;419;p10"/>
          <p:cNvSpPr/>
          <p:nvPr/>
        </p:nvSpPr>
        <p:spPr>
          <a:xfrm>
            <a:off x="12549168"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12549168"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1" name="Google Shape;421;p10" descr=" "/>
          <p:cNvPicPr preferRelativeResize="0"/>
          <p:nvPr/>
        </p:nvPicPr>
        <p:blipFill rotWithShape="1">
          <a:blip r:embed="rId8">
            <a:alphaModFix/>
          </a:blip>
          <a:srcRect/>
          <a:stretch/>
        </p:blipFill>
        <p:spPr>
          <a:xfrm>
            <a:off x="12549168" y="3035300"/>
            <a:ext cx="1625803" cy="1625600"/>
          </a:xfrm>
          <a:prstGeom prst="rect">
            <a:avLst/>
          </a:prstGeom>
          <a:noFill/>
          <a:ln>
            <a:noFill/>
          </a:ln>
        </p:spPr>
      </p:pic>
      <p:pic>
        <p:nvPicPr>
          <p:cNvPr id="422" name="Google Shape;422;p10" descr=" "/>
          <p:cNvPicPr preferRelativeResize="0"/>
          <p:nvPr/>
        </p:nvPicPr>
        <p:blipFill rotWithShape="1">
          <a:blip r:embed="rId11">
            <a:alphaModFix/>
          </a:blip>
          <a:srcRect/>
          <a:stretch/>
        </p:blipFill>
        <p:spPr>
          <a:xfrm>
            <a:off x="12701588" y="3263900"/>
            <a:ext cx="1244756" cy="1219200"/>
          </a:xfrm>
          <a:prstGeom prst="rect">
            <a:avLst/>
          </a:prstGeom>
          <a:noFill/>
          <a:ln>
            <a:noFill/>
          </a:ln>
        </p:spPr>
      </p:pic>
      <p:sp>
        <p:nvSpPr>
          <p:cNvPr id="423" name="Google Shape;423;p10"/>
          <p:cNvSpPr/>
          <p:nvPr/>
        </p:nvSpPr>
        <p:spPr>
          <a:xfrm>
            <a:off x="12549168" y="5270500"/>
            <a:ext cx="8548168"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12549168" y="5270500"/>
            <a:ext cx="8751394"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30% MAINTENANCE COSTS</a:t>
            </a:r>
            <a:endParaRPr sz="4800" b="0" i="0" u="none" strike="noStrike" cap="none">
              <a:solidFill>
                <a:schemeClr val="dk1"/>
              </a:solidFill>
              <a:latin typeface="Calibri"/>
              <a:ea typeface="Calibri"/>
              <a:cs typeface="Calibri"/>
              <a:sym typeface="Calibri"/>
            </a:endParaRPr>
          </a:p>
        </p:txBody>
      </p:sp>
      <p:sp>
        <p:nvSpPr>
          <p:cNvPr id="425" name="Google Shape;425;p10"/>
          <p:cNvSpPr/>
          <p:nvPr/>
        </p:nvSpPr>
        <p:spPr>
          <a:xfrm>
            <a:off x="12549168"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12549168"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AI-powered predictive maintenance can reduce maintenance costs by up to 30%, and increase vehicle reliability and uptime.</a:t>
            </a:r>
            <a:endParaRPr sz="3200" b="0" i="0" u="none" strike="noStrike" cap="none">
              <a:solidFill>
                <a:schemeClr val="dk1"/>
              </a:solidFill>
              <a:latin typeface="Calibri"/>
              <a:ea typeface="Calibri"/>
              <a:cs typeface="Calibri"/>
              <a:sym typeface="Calibri"/>
            </a:endParaRPr>
          </a:p>
        </p:txBody>
      </p:sp>
      <p:pic>
        <p:nvPicPr>
          <p:cNvPr id="427" name="Google Shape;427;p10" descr=" "/>
          <p:cNvPicPr preferRelativeResize="0"/>
          <p:nvPr/>
        </p:nvPicPr>
        <p:blipFill rotWithShape="1">
          <a:blip r:embed="rId12">
            <a:alphaModFix/>
          </a:blip>
          <a:srcRect/>
          <a:stretch/>
        </p:blipFill>
        <p:spPr>
          <a:xfrm>
            <a:off x="12549168" y="8826500"/>
            <a:ext cx="10212076" cy="3238500"/>
          </a:xfrm>
          <a:prstGeom prst="rect">
            <a:avLst/>
          </a:prstGeom>
          <a:noFill/>
          <a:ln>
            <a:noFill/>
          </a:ln>
        </p:spPr>
      </p:pic>
      <p:pic>
        <p:nvPicPr>
          <p:cNvPr id="428" name="Google Shape;428;p10" descr=" "/>
          <p:cNvPicPr preferRelativeResize="0"/>
          <p:nvPr/>
        </p:nvPicPr>
        <p:blipFill rotWithShape="1">
          <a:blip r:embed="rId13">
            <a:alphaModFix/>
          </a:blip>
          <a:srcRect/>
          <a:stretch/>
        </p:blipFill>
        <p:spPr>
          <a:xfrm>
            <a:off x="431854" y="11544300"/>
            <a:ext cx="1511489" cy="1511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17677493"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Transformers </a:t>
            </a:r>
            <a:endParaRPr lang="en-US" sz="12800"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983922" y="10982778"/>
            <a:ext cx="16419204" cy="2044949"/>
          </a:xfrm>
          <a:prstGeom prst="rect">
            <a:avLst/>
          </a:prstGeom>
          <a:noFill/>
          <a:ln>
            <a:noFill/>
          </a:ln>
        </p:spPr>
        <p:txBody>
          <a:bodyPr spcFirstLastPara="1" wrap="square" lIns="0" tIns="0" rIns="0" bIns="0" anchor="t" anchorCtr="0">
            <a:noAutofit/>
          </a:bodyPr>
          <a:lstStyle/>
          <a:p>
            <a:pPr lvl="0">
              <a:buClr>
                <a:srgbClr val="FFFFFF"/>
              </a:buClr>
              <a:buSzPts val="4800"/>
            </a:pPr>
            <a:r>
              <a:rPr lang="en-US" sz="4000" b="1" dirty="0">
                <a:solidFill>
                  <a:schemeClr val="bg1"/>
                </a:solidFill>
                <a:latin typeface="Calibri"/>
                <a:ea typeface="Calibri"/>
                <a:cs typeface="Calibri"/>
                <a:sym typeface="Calibri"/>
              </a:rPr>
              <a:t>At a high level of abstraction, Transformer LLMs take a text prompt and</a:t>
            </a:r>
          </a:p>
          <a:p>
            <a:pPr lvl="0">
              <a:buClr>
                <a:srgbClr val="FFFFFF"/>
              </a:buClr>
              <a:buSzPts val="4800"/>
            </a:pPr>
            <a:r>
              <a:rPr lang="en-US" sz="4000" b="1" dirty="0">
                <a:solidFill>
                  <a:schemeClr val="bg1"/>
                </a:solidFill>
                <a:latin typeface="Calibri"/>
                <a:ea typeface="Calibri"/>
                <a:cs typeface="Calibri"/>
                <a:sym typeface="Calibri"/>
              </a:rPr>
              <a:t>output generated text.</a:t>
            </a:r>
            <a:endParaRPr sz="4000" b="1" i="0" u="none" strike="noStrike" cap="none" dirty="0">
              <a:solidFill>
                <a:schemeClr val="bg1"/>
              </a:solidFill>
              <a:latin typeface="Calibri"/>
              <a:ea typeface="Calibri"/>
              <a:cs typeface="Calibri"/>
              <a:sym typeface="Calibri"/>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p:cNvPicPr>
            <a:picLocks noChangeAspect="1"/>
          </p:cNvPicPr>
          <p:nvPr/>
        </p:nvPicPr>
        <p:blipFill>
          <a:blip r:embed="rId6"/>
          <a:stretch>
            <a:fillRect/>
          </a:stretch>
        </p:blipFill>
        <p:spPr>
          <a:xfrm>
            <a:off x="5744055" y="3566641"/>
            <a:ext cx="9833402" cy="6727865"/>
          </a:xfrm>
          <a:prstGeom prst="rect">
            <a:avLst/>
          </a:prstGeom>
        </p:spPr>
      </p:pic>
    </p:spTree>
    <p:extLst>
      <p:ext uri="{BB962C8B-B14F-4D97-AF65-F5344CB8AC3E}">
        <p14:creationId xmlns:p14="http://schemas.microsoft.com/office/powerpoint/2010/main" val="3634162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
        <p:cNvGrpSpPr/>
        <p:nvPr/>
      </p:nvGrpSpPr>
      <p:grpSpPr>
        <a:xfrm>
          <a:off x="0" y="0"/>
          <a:ext cx="0" cy="0"/>
          <a:chOff x="0" y="0"/>
          <a:chExt cx="0" cy="0"/>
        </a:xfrm>
      </p:grpSpPr>
      <p:pic>
        <p:nvPicPr>
          <p:cNvPr id="434" name="Google Shape;434;p1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35" name="Google Shape;435;p11" descr=" "/>
          <p:cNvPicPr preferRelativeResize="0"/>
          <p:nvPr/>
        </p:nvPicPr>
        <p:blipFill rotWithShape="1">
          <a:blip r:embed="rId4">
            <a:alphaModFix/>
          </a:blip>
          <a:srcRect/>
          <a:stretch/>
        </p:blipFill>
        <p:spPr>
          <a:xfrm>
            <a:off x="22354794" y="7569200"/>
            <a:ext cx="2032254" cy="6146800"/>
          </a:xfrm>
          <a:prstGeom prst="rect">
            <a:avLst/>
          </a:prstGeom>
          <a:noFill/>
          <a:ln>
            <a:noFill/>
          </a:ln>
        </p:spPr>
      </p:pic>
      <p:sp>
        <p:nvSpPr>
          <p:cNvPr id="436" name="Google Shape;436;p1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7" name="Google Shape;437;p11"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38" name="Google Shape;438;p11" descr=" "/>
          <p:cNvPicPr preferRelativeResize="0"/>
          <p:nvPr/>
        </p:nvPicPr>
        <p:blipFill rotWithShape="1">
          <a:blip r:embed="rId6">
            <a:alphaModFix/>
          </a:blip>
          <a:srcRect/>
          <a:stretch/>
        </p:blipFill>
        <p:spPr>
          <a:xfrm>
            <a:off x="12688886" y="1358900"/>
            <a:ext cx="1550812" cy="596193"/>
          </a:xfrm>
          <a:prstGeom prst="rect">
            <a:avLst/>
          </a:prstGeom>
          <a:noFill/>
          <a:ln>
            <a:noFill/>
          </a:ln>
        </p:spPr>
      </p:pic>
      <p:pic>
        <p:nvPicPr>
          <p:cNvPr id="439" name="Google Shape;439;p11" descr=" "/>
          <p:cNvPicPr preferRelativeResize="0"/>
          <p:nvPr/>
        </p:nvPicPr>
        <p:blipFill rotWithShape="1">
          <a:blip r:embed="rId7">
            <a:alphaModFix/>
          </a:blip>
          <a:srcRect/>
          <a:stretch/>
        </p:blipFill>
        <p:spPr>
          <a:xfrm>
            <a:off x="660483" y="11353800"/>
            <a:ext cx="3442384" cy="1530474"/>
          </a:xfrm>
          <a:prstGeom prst="rect">
            <a:avLst/>
          </a:prstGeom>
          <a:noFill/>
          <a:ln>
            <a:noFill/>
          </a:ln>
        </p:spPr>
      </p:pic>
      <p:pic>
        <p:nvPicPr>
          <p:cNvPr id="440" name="Google Shape;440;p11" descr=" "/>
          <p:cNvPicPr preferRelativeResize="0"/>
          <p:nvPr/>
        </p:nvPicPr>
        <p:blipFill rotWithShape="1">
          <a:blip r:embed="rId8">
            <a:alphaModFix/>
          </a:blip>
          <a:srcRect/>
          <a:stretch/>
        </p:blipFill>
        <p:spPr>
          <a:xfrm>
            <a:off x="0" y="0"/>
            <a:ext cx="3404025" cy="2870200"/>
          </a:xfrm>
          <a:prstGeom prst="rect">
            <a:avLst/>
          </a:prstGeom>
          <a:noFill/>
          <a:ln>
            <a:noFill/>
          </a:ln>
        </p:spPr>
      </p:pic>
      <p:sp>
        <p:nvSpPr>
          <p:cNvPr id="441" name="Google Shape;441;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12688886" y="3708400"/>
            <a:ext cx="9953811"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SOCIAL IMPLICATIONS </a:t>
            </a:r>
            <a:endParaRPr sz="12800" b="0" i="0" u="none" strike="noStrike" cap="none">
              <a:solidFill>
                <a:schemeClr val="dk1"/>
              </a:solidFill>
              <a:latin typeface="Calibri"/>
              <a:ea typeface="Calibri"/>
              <a:cs typeface="Calibri"/>
              <a:sym typeface="Calibri"/>
            </a:endParaRPr>
          </a:p>
        </p:txBody>
      </p:sp>
      <p:sp>
        <p:nvSpPr>
          <p:cNvPr id="444" name="Google Shape;444;p11"/>
          <p:cNvSpPr/>
          <p:nvPr/>
        </p:nvSpPr>
        <p:spPr>
          <a:xfrm>
            <a:off x="12688886" y="7950200"/>
            <a:ext cx="9547360" cy="4301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Explores the broader impact of AI beyond specific industries or applications. Considers ethical and societal implications such as job displacement, bias, privacy concerns, and potential impacts on democracy and human rights. Encourages a critical and thoughtful approach to AI development and deployment, taking into account the potential risks and benefits to individuals and society as a whole.</a:t>
            </a:r>
            <a:endParaRPr sz="3200" b="0" i="0" u="none" strike="noStrike" cap="none">
              <a:solidFill>
                <a:schemeClr val="dk1"/>
              </a:solidFill>
              <a:latin typeface="Calibri"/>
              <a:ea typeface="Calibri"/>
              <a:cs typeface="Calibri"/>
              <a:sym typeface="Calibri"/>
            </a:endParaRPr>
          </a:p>
        </p:txBody>
      </p:sp>
      <p:pic>
        <p:nvPicPr>
          <p:cNvPr id="445" name="Google Shape;445;p11" descr=" "/>
          <p:cNvPicPr preferRelativeResize="0"/>
          <p:nvPr/>
        </p:nvPicPr>
        <p:blipFill rotWithShape="1">
          <a:blip r:embed="rId9">
            <a:alphaModFix/>
          </a:blip>
          <a:srcRect/>
          <a:stretch/>
        </p:blipFill>
        <p:spPr>
          <a:xfrm>
            <a:off x="292137" y="838200"/>
            <a:ext cx="11621953" cy="11772900"/>
          </a:xfrm>
          <a:prstGeom prst="rect">
            <a:avLst/>
          </a:prstGeom>
          <a:noFill/>
          <a:ln>
            <a:noFill/>
          </a:ln>
        </p:spPr>
      </p:pic>
      <p:pic>
        <p:nvPicPr>
          <p:cNvPr id="446" name="Google Shape;446;p11" descr=" "/>
          <p:cNvPicPr preferRelativeResize="0"/>
          <p:nvPr/>
        </p:nvPicPr>
        <p:blipFill rotWithShape="1">
          <a:blip r:embed="rId10">
            <a:alphaModFix/>
          </a:blip>
          <a:srcRect/>
          <a:stretch/>
        </p:blipFill>
        <p:spPr>
          <a:xfrm>
            <a:off x="292137" y="838200"/>
            <a:ext cx="11621953" cy="11772900"/>
          </a:xfrm>
          <a:prstGeom prst="rect">
            <a:avLst/>
          </a:prstGeom>
          <a:noFill/>
          <a:ln>
            <a:noFill/>
          </a:ln>
        </p:spPr>
      </p:pic>
      <p:sp>
        <p:nvSpPr>
          <p:cNvPr id="447" name="Google Shape;447;p11"/>
          <p:cNvSpPr/>
          <p:nvPr/>
        </p:nvSpPr>
        <p:spPr>
          <a:xfrm>
            <a:off x="18010851" y="-2527300"/>
            <a:ext cx="8408451"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03</a:t>
            </a:r>
            <a:endParaRPr sz="48000" b="0" i="0" u="none" strike="noStrike" cap="none">
              <a:solidFill>
                <a:schemeClr val="dk1"/>
              </a:solidFill>
              <a:latin typeface="Calibri"/>
              <a:ea typeface="Calibri"/>
              <a:cs typeface="Calibri"/>
              <a:sym typeface="Calibri"/>
            </a:endParaRPr>
          </a:p>
        </p:txBody>
      </p:sp>
      <p:pic>
        <p:nvPicPr>
          <p:cNvPr id="448" name="Google Shape;448;p11" descr=" "/>
          <p:cNvPicPr preferRelativeResize="0"/>
          <p:nvPr/>
        </p:nvPicPr>
        <p:blipFill rotWithShape="1">
          <a:blip r:embed="rId11">
            <a:alphaModFix/>
          </a:blip>
          <a:srcRect/>
          <a:stretch/>
        </p:blipFill>
        <p:spPr>
          <a:xfrm>
            <a:off x="787498" y="1358900"/>
            <a:ext cx="10466108" cy="10998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3"/>
        <p:cNvGrpSpPr/>
        <p:nvPr/>
      </p:nvGrpSpPr>
      <p:grpSpPr>
        <a:xfrm>
          <a:off x="0" y="0"/>
          <a:ext cx="0" cy="0"/>
          <a:chOff x="0" y="0"/>
          <a:chExt cx="0" cy="0"/>
        </a:xfrm>
      </p:grpSpPr>
      <p:pic>
        <p:nvPicPr>
          <p:cNvPr id="454" name="Google Shape;454;p12"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55" name="Google Shape;455;p12"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456" name="Google Shape;456;p1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7" name="Google Shape;457;p12"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58" name="Google Shape;458;p12"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459" name="Google Shape;459;p12"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460" name="Google Shape;460;p12"/>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JOBS</a:t>
            </a:r>
            <a:endParaRPr sz="8000" b="0" i="0" u="none" strike="noStrike" cap="none">
              <a:solidFill>
                <a:schemeClr val="dk1"/>
              </a:solidFill>
              <a:latin typeface="Calibri"/>
              <a:ea typeface="Calibri"/>
              <a:cs typeface="Calibri"/>
              <a:sym typeface="Calibri"/>
            </a:endParaRPr>
          </a:p>
        </p:txBody>
      </p:sp>
      <p:sp>
        <p:nvSpPr>
          <p:cNvPr id="461" name="Google Shape;461;p12"/>
          <p:cNvSpPr/>
          <p:nvPr/>
        </p:nvSpPr>
        <p:spPr>
          <a:xfrm>
            <a:off x="4420152"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2"/>
          <p:cNvSpPr/>
          <p:nvPr/>
        </p:nvSpPr>
        <p:spPr>
          <a:xfrm>
            <a:off x="5290211" y="3378200"/>
            <a:ext cx="4902813"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HIGH RISK</a:t>
            </a:r>
            <a:endParaRPr sz="4800" b="0" i="0" u="none" strike="noStrike" cap="none">
              <a:solidFill>
                <a:schemeClr val="dk1"/>
              </a:solidFill>
              <a:latin typeface="Calibri"/>
              <a:ea typeface="Calibri"/>
              <a:cs typeface="Calibri"/>
              <a:sym typeface="Calibri"/>
            </a:endParaRPr>
          </a:p>
        </p:txBody>
      </p:sp>
      <p:sp>
        <p:nvSpPr>
          <p:cNvPr id="463" name="Google Shape;463;p12"/>
          <p:cNvSpPr/>
          <p:nvPr/>
        </p:nvSpPr>
        <p:spPr>
          <a:xfrm>
            <a:off x="4420152"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4" name="Google Shape;464;p12" descr=" "/>
          <p:cNvPicPr preferRelativeResize="0"/>
          <p:nvPr/>
        </p:nvPicPr>
        <p:blipFill rotWithShape="1">
          <a:blip r:embed="rId8">
            <a:alphaModFix/>
          </a:blip>
          <a:srcRect/>
          <a:stretch/>
        </p:blipFill>
        <p:spPr>
          <a:xfrm>
            <a:off x="4420152" y="4457700"/>
            <a:ext cx="6642930" cy="6642100"/>
          </a:xfrm>
          <a:prstGeom prst="rect">
            <a:avLst/>
          </a:prstGeom>
          <a:noFill/>
          <a:ln>
            <a:noFill/>
          </a:ln>
        </p:spPr>
      </p:pic>
      <p:pic>
        <p:nvPicPr>
          <p:cNvPr id="465" name="Google Shape;465;p12" descr=" "/>
          <p:cNvPicPr preferRelativeResize="0"/>
          <p:nvPr/>
        </p:nvPicPr>
        <p:blipFill rotWithShape="1">
          <a:blip r:embed="rId9">
            <a:alphaModFix/>
          </a:blip>
          <a:srcRect/>
          <a:stretch/>
        </p:blipFill>
        <p:spPr>
          <a:xfrm>
            <a:off x="4420149" y="4457700"/>
            <a:ext cx="6642933" cy="6642100"/>
          </a:xfrm>
          <a:prstGeom prst="rect">
            <a:avLst/>
          </a:prstGeom>
          <a:noFill/>
          <a:ln>
            <a:noFill/>
          </a:ln>
        </p:spPr>
      </p:pic>
      <p:sp>
        <p:nvSpPr>
          <p:cNvPr id="466" name="Google Shape;466;p12"/>
          <p:cNvSpPr/>
          <p:nvPr/>
        </p:nvSpPr>
        <p:spPr>
          <a:xfrm>
            <a:off x="6427003" y="6737350"/>
            <a:ext cx="2629229"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2"/>
          <p:cNvSpPr/>
          <p:nvPr/>
        </p:nvSpPr>
        <p:spPr>
          <a:xfrm>
            <a:off x="6427003" y="6737350"/>
            <a:ext cx="3171163"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14%</a:t>
            </a:r>
            <a:endParaRPr sz="12800" b="0" i="0" u="none" strike="noStrike" cap="none">
              <a:solidFill>
                <a:schemeClr val="dk1"/>
              </a:solidFill>
              <a:latin typeface="Calibri"/>
              <a:ea typeface="Calibri"/>
              <a:cs typeface="Calibri"/>
              <a:sym typeface="Calibri"/>
            </a:endParaRPr>
          </a:p>
        </p:txBody>
      </p:sp>
      <p:sp>
        <p:nvSpPr>
          <p:cNvPr id="468" name="Google Shape;468;p12"/>
          <p:cNvSpPr/>
          <p:nvPr/>
        </p:nvSpPr>
        <p:spPr>
          <a:xfrm>
            <a:off x="13336667"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2"/>
          <p:cNvSpPr/>
          <p:nvPr/>
        </p:nvSpPr>
        <p:spPr>
          <a:xfrm>
            <a:off x="13266808" y="3378200"/>
            <a:ext cx="6782648"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SIGNIFICANT RISK</a:t>
            </a:r>
            <a:endParaRPr sz="4800" b="0" i="0" u="none" strike="noStrike" cap="none">
              <a:solidFill>
                <a:schemeClr val="dk1"/>
              </a:solidFill>
              <a:latin typeface="Calibri"/>
              <a:ea typeface="Calibri"/>
              <a:cs typeface="Calibri"/>
              <a:sym typeface="Calibri"/>
            </a:endParaRPr>
          </a:p>
        </p:txBody>
      </p:sp>
      <p:sp>
        <p:nvSpPr>
          <p:cNvPr id="470" name="Google Shape;470;p12"/>
          <p:cNvSpPr/>
          <p:nvPr/>
        </p:nvSpPr>
        <p:spPr>
          <a:xfrm>
            <a:off x="13336667"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1" name="Google Shape;471;p12" descr=" "/>
          <p:cNvPicPr preferRelativeResize="0"/>
          <p:nvPr/>
        </p:nvPicPr>
        <p:blipFill rotWithShape="1">
          <a:blip r:embed="rId8">
            <a:alphaModFix/>
          </a:blip>
          <a:srcRect/>
          <a:stretch/>
        </p:blipFill>
        <p:spPr>
          <a:xfrm>
            <a:off x="13336667" y="4457700"/>
            <a:ext cx="6642930" cy="6642100"/>
          </a:xfrm>
          <a:prstGeom prst="rect">
            <a:avLst/>
          </a:prstGeom>
          <a:noFill/>
          <a:ln>
            <a:noFill/>
          </a:ln>
        </p:spPr>
      </p:pic>
      <p:pic>
        <p:nvPicPr>
          <p:cNvPr id="472" name="Google Shape;472;p12" descr=" "/>
          <p:cNvPicPr preferRelativeResize="0"/>
          <p:nvPr/>
        </p:nvPicPr>
        <p:blipFill rotWithShape="1">
          <a:blip r:embed="rId10">
            <a:alphaModFix/>
          </a:blip>
          <a:srcRect/>
          <a:stretch/>
        </p:blipFill>
        <p:spPr>
          <a:xfrm>
            <a:off x="13336667" y="4773774"/>
            <a:ext cx="6642930" cy="6326026"/>
          </a:xfrm>
          <a:prstGeom prst="rect">
            <a:avLst/>
          </a:prstGeom>
          <a:noFill/>
          <a:ln>
            <a:noFill/>
          </a:ln>
        </p:spPr>
      </p:pic>
      <p:sp>
        <p:nvSpPr>
          <p:cNvPr id="473" name="Google Shape;473;p12"/>
          <p:cNvSpPr/>
          <p:nvPr/>
        </p:nvSpPr>
        <p:spPr>
          <a:xfrm>
            <a:off x="15235554" y="6737350"/>
            <a:ext cx="2845156"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2"/>
          <p:cNvSpPr/>
          <p:nvPr/>
        </p:nvSpPr>
        <p:spPr>
          <a:xfrm>
            <a:off x="15235554" y="6737350"/>
            <a:ext cx="3387090"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32%</a:t>
            </a:r>
            <a:endParaRPr sz="12800" b="0" i="0" u="none" strike="noStrike" cap="none">
              <a:solidFill>
                <a:schemeClr val="dk1"/>
              </a:solidFill>
              <a:latin typeface="Calibri"/>
              <a:ea typeface="Calibri"/>
              <a:cs typeface="Calibri"/>
              <a:sym typeface="Calibri"/>
            </a:endParaRPr>
          </a:p>
        </p:txBody>
      </p:sp>
      <p:pic>
        <p:nvPicPr>
          <p:cNvPr id="475" name="Google Shape;475;p12" descr=" "/>
          <p:cNvPicPr preferRelativeResize="0"/>
          <p:nvPr/>
        </p:nvPicPr>
        <p:blipFill rotWithShape="1">
          <a:blip r:embed="rId11">
            <a:alphaModFix/>
          </a:blip>
          <a:srcRect/>
          <a:stretch/>
        </p:blipFill>
        <p:spPr>
          <a:xfrm>
            <a:off x="20474959" y="13360400"/>
            <a:ext cx="2576766" cy="355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0"/>
        <p:cNvGrpSpPr/>
        <p:nvPr/>
      </p:nvGrpSpPr>
      <p:grpSpPr>
        <a:xfrm>
          <a:off x="0" y="0"/>
          <a:ext cx="0" cy="0"/>
          <a:chOff x="0" y="0"/>
          <a:chExt cx="0" cy="0"/>
        </a:xfrm>
      </p:grpSpPr>
      <p:pic>
        <p:nvPicPr>
          <p:cNvPr id="481" name="Google Shape;481;p13"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82" name="Google Shape;482;p13"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483" name="Google Shape;483;p13"/>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13"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85" name="Google Shape;485;p13"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486" name="Google Shape;486;p13" descr=" "/>
          <p:cNvPicPr preferRelativeResize="0"/>
          <p:nvPr/>
        </p:nvPicPr>
        <p:blipFill rotWithShape="1">
          <a:blip r:embed="rId7">
            <a:alphaModFix/>
          </a:blip>
          <a:srcRect/>
          <a:stretch/>
        </p:blipFill>
        <p:spPr>
          <a:xfrm>
            <a:off x="0" y="11002293"/>
            <a:ext cx="1943343" cy="2713707"/>
          </a:xfrm>
          <a:prstGeom prst="rect">
            <a:avLst/>
          </a:prstGeom>
          <a:noFill/>
          <a:ln>
            <a:noFill/>
          </a:ln>
        </p:spPr>
      </p:pic>
      <p:sp>
        <p:nvSpPr>
          <p:cNvPr id="487" name="Google Shape;487;p13"/>
          <p:cNvSpPr/>
          <p:nvPr/>
        </p:nvSpPr>
        <p:spPr>
          <a:xfrm>
            <a:off x="2489511" y="6858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ETHICS</a:t>
            </a:r>
            <a:endParaRPr sz="8000" b="0" i="0" u="none" strike="noStrike" cap="none">
              <a:solidFill>
                <a:schemeClr val="dk1"/>
              </a:solidFill>
              <a:latin typeface="Calibri"/>
              <a:ea typeface="Calibri"/>
              <a:cs typeface="Calibri"/>
              <a:sym typeface="Calibri"/>
            </a:endParaRPr>
          </a:p>
        </p:txBody>
      </p:sp>
      <p:pic>
        <p:nvPicPr>
          <p:cNvPr id="488" name="Google Shape;488;p13"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489" name="Google Shape;489;p13" descr=" "/>
          <p:cNvPicPr preferRelativeResize="0"/>
          <p:nvPr/>
        </p:nvPicPr>
        <p:blipFill rotWithShape="1">
          <a:blip r:embed="rId9">
            <a:alphaModFix/>
          </a:blip>
          <a:srcRect/>
          <a:stretch/>
        </p:blipFill>
        <p:spPr>
          <a:xfrm>
            <a:off x="8395749" y="1790700"/>
            <a:ext cx="7595549" cy="10147300"/>
          </a:xfrm>
          <a:prstGeom prst="rect">
            <a:avLst/>
          </a:prstGeom>
          <a:noFill/>
          <a:ln>
            <a:noFill/>
          </a:ln>
        </p:spPr>
      </p:pic>
      <p:sp>
        <p:nvSpPr>
          <p:cNvPr id="490" name="Google Shape;490;p13"/>
          <p:cNvSpPr/>
          <p:nvPr/>
        </p:nvSpPr>
        <p:spPr>
          <a:xfrm>
            <a:off x="2489511" y="26797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2895962" y="29845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2" name="Google Shape;492;p13" descr=" "/>
          <p:cNvPicPr preferRelativeResize="0"/>
          <p:nvPr/>
        </p:nvPicPr>
        <p:blipFill rotWithShape="1">
          <a:blip r:embed="rId10">
            <a:alphaModFix/>
          </a:blip>
          <a:srcRect/>
          <a:stretch/>
        </p:blipFill>
        <p:spPr>
          <a:xfrm>
            <a:off x="2895962" y="2984500"/>
            <a:ext cx="1625803" cy="1625600"/>
          </a:xfrm>
          <a:prstGeom prst="rect">
            <a:avLst/>
          </a:prstGeom>
          <a:noFill/>
          <a:ln>
            <a:noFill/>
          </a:ln>
        </p:spPr>
      </p:pic>
      <p:pic>
        <p:nvPicPr>
          <p:cNvPr id="493" name="Google Shape;493;p13" descr=" "/>
          <p:cNvPicPr preferRelativeResize="0"/>
          <p:nvPr/>
        </p:nvPicPr>
        <p:blipFill rotWithShape="1">
          <a:blip r:embed="rId11">
            <a:alphaModFix/>
          </a:blip>
          <a:srcRect/>
          <a:stretch/>
        </p:blipFill>
        <p:spPr>
          <a:xfrm>
            <a:off x="3051612" y="3175074"/>
            <a:ext cx="1314509" cy="1244526"/>
          </a:xfrm>
          <a:prstGeom prst="rect">
            <a:avLst/>
          </a:prstGeom>
          <a:noFill/>
          <a:ln>
            <a:noFill/>
          </a:ln>
        </p:spPr>
      </p:pic>
      <p:sp>
        <p:nvSpPr>
          <p:cNvPr id="494" name="Google Shape;494;p13"/>
          <p:cNvSpPr/>
          <p:nvPr/>
        </p:nvSpPr>
        <p:spPr>
          <a:xfrm>
            <a:off x="2895962" y="49149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2895962" y="49149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81%</a:t>
            </a:r>
            <a:endParaRPr sz="4800" b="0" i="0" u="none" strike="noStrike" cap="none">
              <a:solidFill>
                <a:schemeClr val="dk1"/>
              </a:solidFill>
              <a:latin typeface="Calibri"/>
              <a:ea typeface="Calibri"/>
              <a:cs typeface="Calibri"/>
              <a:sym typeface="Calibri"/>
            </a:endParaRPr>
          </a:p>
        </p:txBody>
      </p:sp>
      <p:sp>
        <p:nvSpPr>
          <p:cNvPr id="496" name="Google Shape;496;p13"/>
          <p:cNvSpPr/>
          <p:nvPr/>
        </p:nvSpPr>
        <p:spPr>
          <a:xfrm>
            <a:off x="2895962" y="57912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believe that companies should prioritize ethical considerations</a:t>
            </a:r>
            <a:endParaRPr sz="3200" b="0" i="0" u="none" strike="noStrike" cap="none">
              <a:solidFill>
                <a:schemeClr val="dk1"/>
              </a:solidFill>
              <a:latin typeface="Calibri"/>
              <a:ea typeface="Calibri"/>
              <a:cs typeface="Calibri"/>
              <a:sym typeface="Calibri"/>
            </a:endParaRPr>
          </a:p>
        </p:txBody>
      </p:sp>
      <p:pic>
        <p:nvPicPr>
          <p:cNvPr id="497" name="Google Shape;497;p13" descr=" "/>
          <p:cNvPicPr preferRelativeResize="0"/>
          <p:nvPr/>
        </p:nvPicPr>
        <p:blipFill rotWithShape="1">
          <a:blip r:embed="rId12">
            <a:alphaModFix/>
          </a:blip>
          <a:srcRect/>
          <a:stretch/>
        </p:blipFill>
        <p:spPr>
          <a:xfrm>
            <a:off x="2495862" y="2679700"/>
            <a:ext cx="5347368" cy="4978400"/>
          </a:xfrm>
          <a:prstGeom prst="rect">
            <a:avLst/>
          </a:prstGeom>
          <a:noFill/>
          <a:ln>
            <a:noFill/>
          </a:ln>
        </p:spPr>
      </p:pic>
      <p:pic>
        <p:nvPicPr>
          <p:cNvPr id="498" name="Google Shape;498;p13" descr=" "/>
          <p:cNvPicPr preferRelativeResize="0"/>
          <p:nvPr/>
        </p:nvPicPr>
        <p:blipFill rotWithShape="1">
          <a:blip r:embed="rId13">
            <a:alphaModFix/>
          </a:blip>
          <a:srcRect/>
          <a:stretch/>
        </p:blipFill>
        <p:spPr>
          <a:xfrm>
            <a:off x="2495862" y="2679700"/>
            <a:ext cx="5347368" cy="4978400"/>
          </a:xfrm>
          <a:prstGeom prst="rect">
            <a:avLst/>
          </a:prstGeom>
          <a:noFill/>
          <a:ln>
            <a:noFill/>
          </a:ln>
        </p:spPr>
      </p:pic>
      <p:sp>
        <p:nvSpPr>
          <p:cNvPr id="499" name="Google Shape;499;p13"/>
          <p:cNvSpPr/>
          <p:nvPr/>
        </p:nvSpPr>
        <p:spPr>
          <a:xfrm>
            <a:off x="16550169" y="59436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16956619" y="62484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1" name="Google Shape;501;p13" descr=" "/>
          <p:cNvPicPr preferRelativeResize="0"/>
          <p:nvPr/>
        </p:nvPicPr>
        <p:blipFill rotWithShape="1">
          <a:blip r:embed="rId10">
            <a:alphaModFix/>
          </a:blip>
          <a:srcRect/>
          <a:stretch/>
        </p:blipFill>
        <p:spPr>
          <a:xfrm>
            <a:off x="16956619" y="6248400"/>
            <a:ext cx="1625803" cy="1625600"/>
          </a:xfrm>
          <a:prstGeom prst="rect">
            <a:avLst/>
          </a:prstGeom>
          <a:noFill/>
          <a:ln>
            <a:noFill/>
          </a:ln>
        </p:spPr>
      </p:pic>
      <p:pic>
        <p:nvPicPr>
          <p:cNvPr id="502" name="Google Shape;502;p13" descr=" "/>
          <p:cNvPicPr preferRelativeResize="0"/>
          <p:nvPr/>
        </p:nvPicPr>
        <p:blipFill rotWithShape="1">
          <a:blip r:embed="rId14">
            <a:alphaModFix/>
          </a:blip>
          <a:srcRect/>
          <a:stretch/>
        </p:blipFill>
        <p:spPr>
          <a:xfrm>
            <a:off x="17245580" y="6350000"/>
            <a:ext cx="1047881" cy="1422400"/>
          </a:xfrm>
          <a:prstGeom prst="rect">
            <a:avLst/>
          </a:prstGeom>
          <a:noFill/>
          <a:ln>
            <a:noFill/>
          </a:ln>
        </p:spPr>
      </p:pic>
      <p:sp>
        <p:nvSpPr>
          <p:cNvPr id="503" name="Google Shape;503;p13"/>
          <p:cNvSpPr/>
          <p:nvPr/>
        </p:nvSpPr>
        <p:spPr>
          <a:xfrm>
            <a:off x="16956619" y="81788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16956619" y="81788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63%</a:t>
            </a:r>
            <a:endParaRPr sz="4800" b="0" i="0" u="none" strike="noStrike" cap="none">
              <a:solidFill>
                <a:schemeClr val="dk1"/>
              </a:solidFill>
              <a:latin typeface="Calibri"/>
              <a:ea typeface="Calibri"/>
              <a:cs typeface="Calibri"/>
              <a:sym typeface="Calibri"/>
            </a:endParaRPr>
          </a:p>
        </p:txBody>
      </p:sp>
      <p:sp>
        <p:nvSpPr>
          <p:cNvPr id="505" name="Google Shape;505;p13"/>
          <p:cNvSpPr/>
          <p:nvPr/>
        </p:nvSpPr>
        <p:spPr>
          <a:xfrm>
            <a:off x="16956619" y="90551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Were concerned about the ethical implications of the AI system</a:t>
            </a:r>
            <a:endParaRPr sz="3200" b="0" i="0" u="none" strike="noStrike" cap="none">
              <a:solidFill>
                <a:schemeClr val="dk1"/>
              </a:solidFill>
              <a:latin typeface="Calibri"/>
              <a:ea typeface="Calibri"/>
              <a:cs typeface="Calibri"/>
              <a:sym typeface="Calibri"/>
            </a:endParaRPr>
          </a:p>
        </p:txBody>
      </p:sp>
      <p:pic>
        <p:nvPicPr>
          <p:cNvPr id="506" name="Google Shape;506;p13" descr=" "/>
          <p:cNvPicPr preferRelativeResize="0"/>
          <p:nvPr/>
        </p:nvPicPr>
        <p:blipFill rotWithShape="1">
          <a:blip r:embed="rId12">
            <a:alphaModFix/>
          </a:blip>
          <a:srcRect/>
          <a:stretch/>
        </p:blipFill>
        <p:spPr>
          <a:xfrm>
            <a:off x="16556519" y="5943600"/>
            <a:ext cx="5347368" cy="4978400"/>
          </a:xfrm>
          <a:prstGeom prst="rect">
            <a:avLst/>
          </a:prstGeom>
          <a:noFill/>
          <a:ln>
            <a:noFill/>
          </a:ln>
        </p:spPr>
      </p:pic>
      <p:pic>
        <p:nvPicPr>
          <p:cNvPr id="507" name="Google Shape;507;p13" descr=" "/>
          <p:cNvPicPr preferRelativeResize="0"/>
          <p:nvPr/>
        </p:nvPicPr>
        <p:blipFill rotWithShape="1">
          <a:blip r:embed="rId13">
            <a:alphaModFix/>
          </a:blip>
          <a:srcRect/>
          <a:stretch/>
        </p:blipFill>
        <p:spPr>
          <a:xfrm>
            <a:off x="16556519" y="5943600"/>
            <a:ext cx="5347368" cy="4978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2"/>
        <p:cNvGrpSpPr/>
        <p:nvPr/>
      </p:nvGrpSpPr>
      <p:grpSpPr>
        <a:xfrm>
          <a:off x="0" y="0"/>
          <a:ext cx="0" cy="0"/>
          <a:chOff x="0" y="0"/>
          <a:chExt cx="0" cy="0"/>
        </a:xfrm>
      </p:grpSpPr>
      <p:pic>
        <p:nvPicPr>
          <p:cNvPr id="513" name="Google Shape;513;p1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14" name="Google Shape;514;p14"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515" name="Google Shape;515;p1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6" name="Google Shape;516;p1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17" name="Google Shape;517;p14"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518" name="Google Shape;518;p14"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519" name="Google Shape;519;p14"/>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PRIVACY</a:t>
            </a:r>
            <a:endParaRPr sz="8000" b="0" i="0" u="none" strike="noStrike" cap="none">
              <a:solidFill>
                <a:schemeClr val="dk1"/>
              </a:solidFill>
              <a:latin typeface="Calibri"/>
              <a:ea typeface="Calibri"/>
              <a:cs typeface="Calibri"/>
              <a:sym typeface="Calibri"/>
            </a:endParaRPr>
          </a:p>
        </p:txBody>
      </p:sp>
      <p:sp>
        <p:nvSpPr>
          <p:cNvPr id="520" name="Google Shape;520;p14"/>
          <p:cNvSpPr/>
          <p:nvPr/>
        </p:nvSpPr>
        <p:spPr>
          <a:xfrm>
            <a:off x="6007851" y="3026833"/>
            <a:ext cx="9090103" cy="27516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 survey by Pew Research Center found that 64% of Americans are concerned about the way that companies are using their data, and 81% feel that they have little or no control over the data that companies collect about them.</a:t>
            </a:r>
            <a:endParaRPr sz="3200" b="0" i="0" u="none" strike="noStrike" cap="none">
              <a:solidFill>
                <a:schemeClr val="dk1"/>
              </a:solidFill>
              <a:latin typeface="Calibri"/>
              <a:ea typeface="Calibri"/>
              <a:cs typeface="Calibri"/>
              <a:sym typeface="Calibri"/>
            </a:endParaRPr>
          </a:p>
        </p:txBody>
      </p:sp>
      <p:sp>
        <p:nvSpPr>
          <p:cNvPr id="521" name="Google Shape;521;p14"/>
          <p:cNvSpPr/>
          <p:nvPr/>
        </p:nvSpPr>
        <p:spPr>
          <a:xfrm>
            <a:off x="14111464" y="9618133"/>
            <a:ext cx="9090103" cy="22563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EU's GDPR includes provisions for ensuring that individuals have the right to access and control their personal data, including data that is processed using AI systems. </a:t>
            </a:r>
            <a:endParaRPr sz="3200" b="0" i="0" u="none" strike="noStrike" cap="none">
              <a:solidFill>
                <a:schemeClr val="dk1"/>
              </a:solidFill>
              <a:latin typeface="Calibri"/>
              <a:ea typeface="Calibri"/>
              <a:cs typeface="Calibri"/>
              <a:sym typeface="Calibri"/>
            </a:endParaRPr>
          </a:p>
        </p:txBody>
      </p:sp>
      <p:pic>
        <p:nvPicPr>
          <p:cNvPr id="522" name="Google Shape;522;p14" descr=" "/>
          <p:cNvPicPr preferRelativeResize="0"/>
          <p:nvPr/>
        </p:nvPicPr>
        <p:blipFill rotWithShape="1">
          <a:blip r:embed="rId8">
            <a:alphaModFix/>
          </a:blip>
          <a:srcRect/>
          <a:stretch/>
        </p:blipFill>
        <p:spPr>
          <a:xfrm>
            <a:off x="6134867" y="6438900"/>
            <a:ext cx="7468533" cy="6616700"/>
          </a:xfrm>
          <a:prstGeom prst="rect">
            <a:avLst/>
          </a:prstGeom>
          <a:noFill/>
          <a:ln>
            <a:noFill/>
          </a:ln>
        </p:spPr>
      </p:pic>
      <p:pic>
        <p:nvPicPr>
          <p:cNvPr id="523" name="Google Shape;523;p14" descr=" "/>
          <p:cNvPicPr preferRelativeResize="0"/>
          <p:nvPr/>
        </p:nvPicPr>
        <p:blipFill rotWithShape="1">
          <a:blip r:embed="rId9">
            <a:alphaModFix/>
          </a:blip>
          <a:srcRect/>
          <a:stretch/>
        </p:blipFill>
        <p:spPr>
          <a:xfrm>
            <a:off x="15597549" y="3162300"/>
            <a:ext cx="7468533" cy="5918200"/>
          </a:xfrm>
          <a:prstGeom prst="rect">
            <a:avLst/>
          </a:prstGeom>
          <a:noFill/>
          <a:ln>
            <a:noFill/>
          </a:ln>
        </p:spPr>
      </p:pic>
      <p:sp>
        <p:nvSpPr>
          <p:cNvPr id="524" name="Google Shape;524;p14"/>
          <p:cNvSpPr/>
          <p:nvPr/>
        </p:nvSpPr>
        <p:spPr>
          <a:xfrm>
            <a:off x="3340518" y="3111500"/>
            <a:ext cx="1765521" cy="101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a:off x="3365921" y="3136900"/>
            <a:ext cx="1714714" cy="1765300"/>
          </a:xfrm>
          <a:prstGeom prst="rect">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4"/>
          <p:cNvSpPr/>
          <p:nvPr/>
        </p:nvSpPr>
        <p:spPr>
          <a:xfrm>
            <a:off x="3670759" y="3479800"/>
            <a:ext cx="1486086"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20%</a:t>
            </a:r>
            <a:endParaRPr sz="4800" b="0" i="0" u="none" strike="noStrike" cap="none">
              <a:solidFill>
                <a:schemeClr val="dk1"/>
              </a:solidFill>
              <a:latin typeface="Calibri"/>
              <a:ea typeface="Calibri"/>
              <a:cs typeface="Calibri"/>
              <a:sym typeface="Calibri"/>
            </a:endParaRPr>
          </a:p>
        </p:txBody>
      </p:sp>
      <p:pic>
        <p:nvPicPr>
          <p:cNvPr id="527" name="Google Shape;527;p14" descr=" "/>
          <p:cNvPicPr preferRelativeResize="0"/>
          <p:nvPr/>
        </p:nvPicPr>
        <p:blipFill rotWithShape="1">
          <a:blip r:embed="rId10">
            <a:alphaModFix/>
          </a:blip>
          <a:srcRect/>
          <a:stretch/>
        </p:blipFill>
        <p:spPr>
          <a:xfrm>
            <a:off x="3340518" y="4902200"/>
            <a:ext cx="1765521" cy="4559300"/>
          </a:xfrm>
          <a:prstGeom prst="rect">
            <a:avLst/>
          </a:prstGeom>
          <a:noFill/>
          <a:ln>
            <a:noFill/>
          </a:ln>
        </p:spPr>
      </p:pic>
      <p:sp>
        <p:nvSpPr>
          <p:cNvPr id="528" name="Google Shape;528;p14"/>
          <p:cNvSpPr/>
          <p:nvPr/>
        </p:nvSpPr>
        <p:spPr>
          <a:xfrm>
            <a:off x="3645356" y="8039100"/>
            <a:ext cx="1536892"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55%</a:t>
            </a:r>
            <a:endParaRPr sz="4800" b="0" i="0" u="none" strike="noStrike" cap="none">
              <a:solidFill>
                <a:schemeClr val="dk1"/>
              </a:solidFill>
              <a:latin typeface="Calibri"/>
              <a:ea typeface="Calibri"/>
              <a:cs typeface="Calibri"/>
              <a:sym typeface="Calibri"/>
            </a:endParaRPr>
          </a:p>
        </p:txBody>
      </p:sp>
      <p:sp>
        <p:nvSpPr>
          <p:cNvPr id="529" name="Google Shape;529;p14"/>
          <p:cNvSpPr/>
          <p:nvPr/>
        </p:nvSpPr>
        <p:spPr>
          <a:xfrm>
            <a:off x="3353219" y="9461500"/>
            <a:ext cx="1740117" cy="3810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0" name="Google Shape;530;p14" descr=" "/>
          <p:cNvPicPr preferRelativeResize="0"/>
          <p:nvPr/>
        </p:nvPicPr>
        <p:blipFill rotWithShape="1">
          <a:blip r:embed="rId11">
            <a:alphaModFix/>
          </a:blip>
          <a:srcRect/>
          <a:stretch/>
        </p:blipFill>
        <p:spPr>
          <a:xfrm>
            <a:off x="3683665" y="12270036"/>
            <a:ext cx="1252768" cy="46206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5"/>
        <p:cNvGrpSpPr/>
        <p:nvPr/>
      </p:nvGrpSpPr>
      <p:grpSpPr>
        <a:xfrm>
          <a:off x="0" y="0"/>
          <a:ext cx="0" cy="0"/>
          <a:chOff x="0" y="0"/>
          <a:chExt cx="0" cy="0"/>
        </a:xfrm>
      </p:grpSpPr>
      <p:pic>
        <p:nvPicPr>
          <p:cNvPr id="536" name="Google Shape;536;p1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37" name="Google Shape;537;p15" descr=" "/>
          <p:cNvPicPr preferRelativeResize="0"/>
          <p:nvPr/>
        </p:nvPicPr>
        <p:blipFill rotWithShape="1">
          <a:blip r:embed="rId4">
            <a:alphaModFix/>
          </a:blip>
          <a:srcRect/>
          <a:stretch/>
        </p:blipFill>
        <p:spPr>
          <a:xfrm>
            <a:off x="20614677" y="0"/>
            <a:ext cx="3772371" cy="3022600"/>
          </a:xfrm>
          <a:prstGeom prst="rect">
            <a:avLst/>
          </a:prstGeom>
          <a:noFill/>
          <a:ln>
            <a:noFill/>
          </a:ln>
        </p:spPr>
      </p:pic>
      <p:sp>
        <p:nvSpPr>
          <p:cNvPr id="538" name="Google Shape;538;p1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9" name="Google Shape;539;p1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40" name="Google Shape;540;p15" descr=" "/>
          <p:cNvPicPr preferRelativeResize="0"/>
          <p:nvPr/>
        </p:nvPicPr>
        <p:blipFill rotWithShape="1">
          <a:blip r:embed="rId6">
            <a:alphaModFix/>
          </a:blip>
          <a:srcRect/>
          <a:stretch/>
        </p:blipFill>
        <p:spPr>
          <a:xfrm>
            <a:off x="20614677" y="12014200"/>
            <a:ext cx="1550279" cy="172244"/>
          </a:xfrm>
          <a:prstGeom prst="rect">
            <a:avLst/>
          </a:prstGeom>
          <a:noFill/>
          <a:ln>
            <a:noFill/>
          </a:ln>
        </p:spPr>
      </p:pic>
      <p:pic>
        <p:nvPicPr>
          <p:cNvPr id="541" name="Google Shape;541;p15" descr=" "/>
          <p:cNvPicPr preferRelativeResize="0"/>
          <p:nvPr/>
        </p:nvPicPr>
        <p:blipFill rotWithShape="1">
          <a:blip r:embed="rId7">
            <a:alphaModFix/>
          </a:blip>
          <a:srcRect/>
          <a:stretch/>
        </p:blipFill>
        <p:spPr>
          <a:xfrm>
            <a:off x="21651909" y="12438162"/>
            <a:ext cx="513580" cy="172244"/>
          </a:xfrm>
          <a:prstGeom prst="rect">
            <a:avLst/>
          </a:prstGeom>
          <a:noFill/>
          <a:ln>
            <a:noFill/>
          </a:ln>
        </p:spPr>
      </p:pic>
      <p:pic>
        <p:nvPicPr>
          <p:cNvPr id="542" name="Google Shape;542;p15" descr=" "/>
          <p:cNvPicPr preferRelativeResize="0"/>
          <p:nvPr/>
        </p:nvPicPr>
        <p:blipFill rotWithShape="1">
          <a:blip r:embed="rId8">
            <a:alphaModFix/>
          </a:blip>
          <a:srcRect/>
          <a:stretch/>
        </p:blipFill>
        <p:spPr>
          <a:xfrm>
            <a:off x="0" y="11938000"/>
            <a:ext cx="3442384" cy="1530474"/>
          </a:xfrm>
          <a:prstGeom prst="rect">
            <a:avLst/>
          </a:prstGeom>
          <a:noFill/>
          <a:ln>
            <a:noFill/>
          </a:ln>
        </p:spPr>
      </p:pic>
      <p:pic>
        <p:nvPicPr>
          <p:cNvPr id="543" name="Google Shape;543;p15" descr=" "/>
          <p:cNvPicPr preferRelativeResize="0"/>
          <p:nvPr/>
        </p:nvPicPr>
        <p:blipFill rotWithShape="1">
          <a:blip r:embed="rId9">
            <a:alphaModFix/>
          </a:blip>
          <a:srcRect/>
          <a:stretch/>
        </p:blipFill>
        <p:spPr>
          <a:xfrm>
            <a:off x="4078028" y="0"/>
            <a:ext cx="6215864" cy="2378397"/>
          </a:xfrm>
          <a:prstGeom prst="rect">
            <a:avLst/>
          </a:prstGeom>
          <a:noFill/>
          <a:ln>
            <a:noFill/>
          </a:ln>
        </p:spPr>
      </p:pic>
      <p:sp>
        <p:nvSpPr>
          <p:cNvPr id="544" name="Google Shape;544;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876410" y="3670300"/>
            <a:ext cx="10055423"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AI AND SOCIETY</a:t>
            </a:r>
            <a:endParaRPr sz="12800" b="0" i="0" u="none" strike="noStrike" cap="none">
              <a:solidFill>
                <a:schemeClr val="dk1"/>
              </a:solidFill>
              <a:latin typeface="Calibri"/>
              <a:ea typeface="Calibri"/>
              <a:cs typeface="Calibri"/>
              <a:sym typeface="Calibri"/>
            </a:endParaRPr>
          </a:p>
        </p:txBody>
      </p:sp>
      <p:sp>
        <p:nvSpPr>
          <p:cNvPr id="547" name="Google Shape;547;p15"/>
          <p:cNvSpPr/>
          <p:nvPr/>
        </p:nvSpPr>
        <p:spPr>
          <a:xfrm>
            <a:off x="876410" y="7912100"/>
            <a:ext cx="9648973" cy="2738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Discusses the broader societal implications of AI, including its impact on job displacement, inequality, and social norms. This section aims to provide a comprehensive understanding of the ways in which AI is shaping our society and the challenges that need to be addressed.</a:t>
            </a:r>
            <a:endParaRPr sz="3200" b="0" i="0" u="none" strike="noStrike" cap="none">
              <a:solidFill>
                <a:schemeClr val="dk1"/>
              </a:solidFill>
              <a:latin typeface="Calibri"/>
              <a:ea typeface="Calibri"/>
              <a:cs typeface="Calibri"/>
              <a:sym typeface="Calibri"/>
            </a:endParaRPr>
          </a:p>
        </p:txBody>
      </p:sp>
      <p:pic>
        <p:nvPicPr>
          <p:cNvPr id="548" name="Google Shape;548;p15" descr=" "/>
          <p:cNvPicPr preferRelativeResize="0"/>
          <p:nvPr/>
        </p:nvPicPr>
        <p:blipFill rotWithShape="1">
          <a:blip r:embed="rId10">
            <a:alphaModFix/>
          </a:blip>
          <a:srcRect/>
          <a:stretch/>
        </p:blipFill>
        <p:spPr>
          <a:xfrm>
            <a:off x="11977597" y="838200"/>
            <a:ext cx="11621953" cy="11772900"/>
          </a:xfrm>
          <a:prstGeom prst="rect">
            <a:avLst/>
          </a:prstGeom>
          <a:noFill/>
          <a:ln>
            <a:noFill/>
          </a:ln>
        </p:spPr>
      </p:pic>
      <p:pic>
        <p:nvPicPr>
          <p:cNvPr id="549" name="Google Shape;549;p15" descr=" "/>
          <p:cNvPicPr preferRelativeResize="0"/>
          <p:nvPr/>
        </p:nvPicPr>
        <p:blipFill rotWithShape="1">
          <a:blip r:embed="rId11">
            <a:alphaModFix/>
          </a:blip>
          <a:srcRect/>
          <a:stretch/>
        </p:blipFill>
        <p:spPr>
          <a:xfrm>
            <a:off x="11977597" y="838200"/>
            <a:ext cx="11621953" cy="11772900"/>
          </a:xfrm>
          <a:prstGeom prst="rect">
            <a:avLst/>
          </a:prstGeom>
          <a:noFill/>
          <a:ln>
            <a:noFill/>
          </a:ln>
        </p:spPr>
      </p:pic>
      <p:pic>
        <p:nvPicPr>
          <p:cNvPr id="550" name="Google Shape;550;p15" descr=" "/>
          <p:cNvPicPr preferRelativeResize="0"/>
          <p:nvPr/>
        </p:nvPicPr>
        <p:blipFill rotWithShape="1">
          <a:blip r:embed="rId12">
            <a:alphaModFix/>
          </a:blip>
          <a:srcRect/>
          <a:stretch/>
        </p:blipFill>
        <p:spPr>
          <a:xfrm>
            <a:off x="12472959" y="1358900"/>
            <a:ext cx="10466108" cy="10998200"/>
          </a:xfrm>
          <a:prstGeom prst="rect">
            <a:avLst/>
          </a:prstGeom>
          <a:noFill/>
          <a:ln>
            <a:noFill/>
          </a:ln>
        </p:spPr>
      </p:pic>
      <p:sp>
        <p:nvSpPr>
          <p:cNvPr id="551" name="Google Shape;551;p15"/>
          <p:cNvSpPr/>
          <p:nvPr/>
        </p:nvSpPr>
        <p:spPr>
          <a:xfrm>
            <a:off x="14327391" y="9169400"/>
            <a:ext cx="8611676"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04</a:t>
            </a:r>
            <a:endParaRPr sz="48000" b="0" i="0" u="none" strike="noStrike" cap="non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6"/>
        <p:cNvGrpSpPr/>
        <p:nvPr/>
      </p:nvGrpSpPr>
      <p:grpSpPr>
        <a:xfrm>
          <a:off x="0" y="0"/>
          <a:ext cx="0" cy="0"/>
          <a:chOff x="0" y="0"/>
          <a:chExt cx="0" cy="0"/>
        </a:xfrm>
      </p:grpSpPr>
      <p:pic>
        <p:nvPicPr>
          <p:cNvPr id="557" name="Google Shape;557;p16"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58" name="Google Shape;558;p16"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559" name="Google Shape;559;p16"/>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0" name="Google Shape;560;p16"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61" name="Google Shape;561;p16"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562" name="Google Shape;562;p16" descr=" "/>
          <p:cNvPicPr preferRelativeResize="0"/>
          <p:nvPr/>
        </p:nvPicPr>
        <p:blipFill rotWithShape="1">
          <a:blip r:embed="rId7">
            <a:alphaModFix/>
          </a:blip>
          <a:srcRect/>
          <a:stretch/>
        </p:blipFill>
        <p:spPr>
          <a:xfrm>
            <a:off x="0" y="11002293"/>
            <a:ext cx="1943343" cy="2713707"/>
          </a:xfrm>
          <a:prstGeom prst="rect">
            <a:avLst/>
          </a:prstGeom>
          <a:noFill/>
          <a:ln>
            <a:noFill/>
          </a:ln>
        </p:spPr>
      </p:pic>
      <p:pic>
        <p:nvPicPr>
          <p:cNvPr id="563" name="Google Shape;563;p16" descr=" "/>
          <p:cNvPicPr preferRelativeResize="0"/>
          <p:nvPr/>
        </p:nvPicPr>
        <p:blipFill rotWithShape="1">
          <a:blip r:embed="rId8">
            <a:alphaModFix/>
          </a:blip>
          <a:srcRect/>
          <a:stretch/>
        </p:blipFill>
        <p:spPr>
          <a:xfrm>
            <a:off x="0" y="825500"/>
            <a:ext cx="1537577" cy="172244"/>
          </a:xfrm>
          <a:prstGeom prst="rect">
            <a:avLst/>
          </a:prstGeom>
          <a:noFill/>
          <a:ln>
            <a:noFill/>
          </a:ln>
        </p:spPr>
      </p:pic>
      <p:pic>
        <p:nvPicPr>
          <p:cNvPr id="564" name="Google Shape;564;p16" descr=" "/>
          <p:cNvPicPr preferRelativeResize="0"/>
          <p:nvPr/>
        </p:nvPicPr>
        <p:blipFill rotWithShape="1">
          <a:blip r:embed="rId9">
            <a:alphaModFix/>
          </a:blip>
          <a:srcRect/>
          <a:stretch/>
        </p:blipFill>
        <p:spPr>
          <a:xfrm>
            <a:off x="1024531" y="1249462"/>
            <a:ext cx="513580" cy="172244"/>
          </a:xfrm>
          <a:prstGeom prst="rect">
            <a:avLst/>
          </a:prstGeom>
          <a:noFill/>
          <a:ln>
            <a:noFill/>
          </a:ln>
        </p:spPr>
      </p:pic>
      <p:pic>
        <p:nvPicPr>
          <p:cNvPr id="565" name="Google Shape;565;p16" descr=" "/>
          <p:cNvPicPr preferRelativeResize="0"/>
          <p:nvPr/>
        </p:nvPicPr>
        <p:blipFill rotWithShape="1">
          <a:blip r:embed="rId10">
            <a:alphaModFix/>
          </a:blip>
          <a:srcRect/>
          <a:stretch/>
        </p:blipFill>
        <p:spPr>
          <a:xfrm>
            <a:off x="1651206" y="1612900"/>
            <a:ext cx="9424578" cy="10236200"/>
          </a:xfrm>
          <a:prstGeom prst="rect">
            <a:avLst/>
          </a:prstGeom>
          <a:noFill/>
          <a:ln>
            <a:noFill/>
          </a:ln>
        </p:spPr>
      </p:pic>
      <p:pic>
        <p:nvPicPr>
          <p:cNvPr id="566" name="Google Shape;566;p16" descr=" "/>
          <p:cNvPicPr preferRelativeResize="0"/>
          <p:nvPr/>
        </p:nvPicPr>
        <p:blipFill rotWithShape="1">
          <a:blip r:embed="rId11">
            <a:alphaModFix/>
          </a:blip>
          <a:srcRect/>
          <a:stretch/>
        </p:blipFill>
        <p:spPr>
          <a:xfrm>
            <a:off x="8992724" y="0"/>
            <a:ext cx="6220730" cy="4247381"/>
          </a:xfrm>
          <a:prstGeom prst="rect">
            <a:avLst/>
          </a:prstGeom>
          <a:noFill/>
          <a:ln>
            <a:noFill/>
          </a:ln>
        </p:spPr>
      </p:pic>
      <p:sp>
        <p:nvSpPr>
          <p:cNvPr id="567" name="Google Shape;567;p16"/>
          <p:cNvSpPr/>
          <p:nvPr/>
        </p:nvSpPr>
        <p:spPr>
          <a:xfrm>
            <a:off x="12396749" y="1498600"/>
            <a:ext cx="9475384" cy="995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12396749" y="1498600"/>
            <a:ext cx="9814093" cy="9406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THE RISE OF POWERFUL AI WILL BE EITHER THE BEST OR THE WORST THING EVER TO HAPPEN TO HUMANITY. WE DO NOT YET KNOW WHICH.</a:t>
            </a:r>
            <a:endParaRPr sz="8000" b="0" i="0" u="none" strike="noStrike" cap="none">
              <a:solidFill>
                <a:schemeClr val="dk1"/>
              </a:solidFill>
              <a:latin typeface="Calibri"/>
              <a:ea typeface="Calibri"/>
              <a:cs typeface="Calibri"/>
              <a:sym typeface="Calibri"/>
            </a:endParaRPr>
          </a:p>
        </p:txBody>
      </p:sp>
      <p:sp>
        <p:nvSpPr>
          <p:cNvPr id="569" name="Google Shape;569;p16"/>
          <p:cNvSpPr/>
          <p:nvPr/>
        </p:nvSpPr>
        <p:spPr>
          <a:xfrm>
            <a:off x="18328391" y="10871200"/>
            <a:ext cx="3696162" cy="736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Rajdhani"/>
              <a:buNone/>
            </a:pPr>
            <a:r>
              <a:rPr lang="en-US" sz="3600" b="1" i="0" u="none" strike="noStrike" cap="none">
                <a:solidFill>
                  <a:srgbClr val="FFFFFF"/>
                </a:solidFill>
                <a:latin typeface="Rajdhani"/>
                <a:ea typeface="Rajdhani"/>
                <a:cs typeface="Rajdhani"/>
                <a:sym typeface="Rajdhani"/>
              </a:rPr>
              <a:t>STEPHEN HAWKING</a:t>
            </a:r>
            <a:endParaRPr sz="3600" b="0" i="0" u="none" strike="noStrike" cap="non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4"/>
        <p:cNvGrpSpPr/>
        <p:nvPr/>
      </p:nvGrpSpPr>
      <p:grpSpPr>
        <a:xfrm>
          <a:off x="0" y="0"/>
          <a:ext cx="0" cy="0"/>
          <a:chOff x="0" y="0"/>
          <a:chExt cx="0" cy="0"/>
        </a:xfrm>
      </p:grpSpPr>
      <p:pic>
        <p:nvPicPr>
          <p:cNvPr id="575" name="Google Shape;575;p17"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576" name="Google Shape;576;p17"/>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7" name="Google Shape;577;p17" descr=" "/>
          <p:cNvPicPr preferRelativeResize="0"/>
          <p:nvPr/>
        </p:nvPicPr>
        <p:blipFill rotWithShape="1">
          <a:blip r:embed="rId4">
            <a:alphaModFix/>
          </a:blip>
          <a:srcRect/>
          <a:stretch/>
        </p:blipFill>
        <p:spPr>
          <a:xfrm>
            <a:off x="22329391" y="495300"/>
            <a:ext cx="1550815" cy="596181"/>
          </a:xfrm>
          <a:prstGeom prst="rect">
            <a:avLst/>
          </a:prstGeom>
          <a:noFill/>
          <a:ln>
            <a:noFill/>
          </a:ln>
        </p:spPr>
      </p:pic>
      <p:pic>
        <p:nvPicPr>
          <p:cNvPr id="578" name="Google Shape;578;p17" descr=" "/>
          <p:cNvPicPr preferRelativeResize="0"/>
          <p:nvPr/>
        </p:nvPicPr>
        <p:blipFill rotWithShape="1">
          <a:blip r:embed="rId5">
            <a:alphaModFix/>
          </a:blip>
          <a:srcRect/>
          <a:stretch/>
        </p:blipFill>
        <p:spPr>
          <a:xfrm>
            <a:off x="19446130" y="1092200"/>
            <a:ext cx="3438707" cy="1530474"/>
          </a:xfrm>
          <a:prstGeom prst="rect">
            <a:avLst/>
          </a:prstGeom>
          <a:noFill/>
          <a:ln>
            <a:noFill/>
          </a:ln>
        </p:spPr>
      </p:pic>
      <p:pic>
        <p:nvPicPr>
          <p:cNvPr id="579" name="Google Shape;579;p17" descr=" "/>
          <p:cNvPicPr preferRelativeResize="0"/>
          <p:nvPr/>
        </p:nvPicPr>
        <p:blipFill rotWithShape="1">
          <a:blip r:embed="rId6">
            <a:alphaModFix/>
          </a:blip>
          <a:srcRect/>
          <a:stretch/>
        </p:blipFill>
        <p:spPr>
          <a:xfrm>
            <a:off x="4255032" y="10515600"/>
            <a:ext cx="1582678" cy="2741389"/>
          </a:xfrm>
          <a:prstGeom prst="rect">
            <a:avLst/>
          </a:prstGeom>
          <a:noFill/>
          <a:ln>
            <a:noFill/>
          </a:ln>
        </p:spPr>
      </p:pic>
      <p:pic>
        <p:nvPicPr>
          <p:cNvPr id="580" name="Google Shape;580;p17" descr=" "/>
          <p:cNvPicPr preferRelativeResize="0"/>
          <p:nvPr/>
        </p:nvPicPr>
        <p:blipFill rotWithShape="1">
          <a:blip r:embed="rId7">
            <a:alphaModFix/>
          </a:blip>
          <a:srcRect/>
          <a:stretch/>
        </p:blipFill>
        <p:spPr>
          <a:xfrm>
            <a:off x="0" y="0"/>
            <a:ext cx="2540318" cy="2641600"/>
          </a:xfrm>
          <a:prstGeom prst="rect">
            <a:avLst/>
          </a:prstGeom>
          <a:noFill/>
          <a:ln>
            <a:noFill/>
          </a:ln>
        </p:spPr>
      </p:pic>
      <p:pic>
        <p:nvPicPr>
          <p:cNvPr id="581" name="Google Shape;581;p17" descr=" "/>
          <p:cNvPicPr preferRelativeResize="0"/>
          <p:nvPr/>
        </p:nvPicPr>
        <p:blipFill rotWithShape="1">
          <a:blip r:embed="rId8">
            <a:alphaModFix/>
          </a:blip>
          <a:srcRect/>
          <a:stretch/>
        </p:blipFill>
        <p:spPr>
          <a:xfrm>
            <a:off x="5385473" y="901700"/>
            <a:ext cx="13628803" cy="11912600"/>
          </a:xfrm>
          <a:prstGeom prst="rect">
            <a:avLst/>
          </a:prstGeom>
          <a:noFill/>
          <a:ln>
            <a:noFill/>
          </a:ln>
        </p:spPr>
      </p:pic>
      <p:pic>
        <p:nvPicPr>
          <p:cNvPr id="582" name="Google Shape;582;p17" descr=" "/>
          <p:cNvPicPr preferRelativeResize="0"/>
          <p:nvPr/>
        </p:nvPicPr>
        <p:blipFill rotWithShape="1">
          <a:blip r:embed="rId9">
            <a:alphaModFix/>
          </a:blip>
          <a:srcRect/>
          <a:stretch/>
        </p:blipFill>
        <p:spPr>
          <a:xfrm>
            <a:off x="5385473" y="901700"/>
            <a:ext cx="13628803" cy="11912600"/>
          </a:xfrm>
          <a:prstGeom prst="rect">
            <a:avLst/>
          </a:prstGeom>
          <a:noFill/>
          <a:ln>
            <a:noFill/>
          </a:ln>
        </p:spPr>
      </p:pic>
      <p:sp>
        <p:nvSpPr>
          <p:cNvPr id="583" name="Google Shape;583;p17"/>
          <p:cNvSpPr/>
          <p:nvPr/>
        </p:nvSpPr>
        <p:spPr>
          <a:xfrm>
            <a:off x="5626803" y="1587500"/>
            <a:ext cx="13146143" cy="10553700"/>
          </a:xfrm>
          <a:prstGeom prst="roundRect">
            <a:avLst>
              <a:gd name="adj" fmla="val 1204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7"/>
          <p:cNvSpPr/>
          <p:nvPr/>
        </p:nvSpPr>
        <p:spPr>
          <a:xfrm>
            <a:off x="6439705" y="2400300"/>
            <a:ext cx="11859049" cy="2929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THANK YOU FOR</a:t>
            </a:r>
            <a:endParaRPr sz="80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CHOOSING EATEMP</a:t>
            </a:r>
            <a:endParaRPr sz="8000" b="0" i="0" u="none" strike="noStrike" cap="none">
              <a:solidFill>
                <a:schemeClr val="dk1"/>
              </a:solidFill>
              <a:latin typeface="Calibri"/>
              <a:ea typeface="Calibri"/>
              <a:cs typeface="Calibri"/>
              <a:sym typeface="Calibri"/>
            </a:endParaRPr>
          </a:p>
        </p:txBody>
      </p:sp>
      <p:sp>
        <p:nvSpPr>
          <p:cNvPr id="585" name="Google Shape;585;p17"/>
          <p:cNvSpPr/>
          <p:nvPr/>
        </p:nvSpPr>
        <p:spPr>
          <a:xfrm>
            <a:off x="6439705" y="5600700"/>
            <a:ext cx="11655823" cy="3246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 offer free and high-quality slides templates for your presentations. We appreciate you choosing us and hope our templates have been helpful. </a:t>
            </a:r>
            <a:endParaRPr sz="3200" b="0" i="0" u="none" strike="noStrike" cap="none">
              <a:solidFill>
                <a:schemeClr val="dk1"/>
              </a:solidFill>
              <a:latin typeface="Calibri"/>
              <a:ea typeface="Calibri"/>
              <a:cs typeface="Calibri"/>
              <a:sym typeface="Calibri"/>
            </a:endParaRPr>
          </a:p>
          <a:p>
            <a:pPr marL="0" marR="0" lvl="0" indent="0" algn="l" rtl="0">
              <a:spcBef>
                <a:spcPts val="400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As a new website, we rely on your support to grow, so please help us by sharing our site with your friends and colleagues. </a:t>
            </a:r>
            <a:endParaRPr sz="3200" b="0" i="0" u="none" strike="noStrike" cap="none">
              <a:solidFill>
                <a:schemeClr val="dk1"/>
              </a:solidFill>
              <a:latin typeface="Calibri"/>
              <a:ea typeface="Calibri"/>
              <a:cs typeface="Calibri"/>
              <a:sym typeface="Calibri"/>
            </a:endParaRPr>
          </a:p>
        </p:txBody>
      </p:sp>
      <p:sp>
        <p:nvSpPr>
          <p:cNvPr id="586" name="Google Shape;586;p17"/>
          <p:cNvSpPr/>
          <p:nvPr/>
        </p:nvSpPr>
        <p:spPr>
          <a:xfrm>
            <a:off x="6439705" y="9321800"/>
            <a:ext cx="9043530"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7"/>
          <p:cNvSpPr/>
          <p:nvPr/>
        </p:nvSpPr>
        <p:spPr>
          <a:xfrm>
            <a:off x="6439705" y="9321800"/>
            <a:ext cx="3353219"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7"/>
          <p:cNvSpPr/>
          <p:nvPr/>
        </p:nvSpPr>
        <p:spPr>
          <a:xfrm>
            <a:off x="6439705" y="9321800"/>
            <a:ext cx="251491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9" name="Google Shape;589;p17" descr=" "/>
          <p:cNvPicPr preferRelativeResize="0"/>
          <p:nvPr/>
        </p:nvPicPr>
        <p:blipFill rotWithShape="1">
          <a:blip r:embed="rId10">
            <a:alphaModFix/>
          </a:blip>
          <a:srcRect/>
          <a:stretch/>
        </p:blipFill>
        <p:spPr>
          <a:xfrm>
            <a:off x="6439705" y="9321800"/>
            <a:ext cx="812902" cy="812800"/>
          </a:xfrm>
          <a:prstGeom prst="rect">
            <a:avLst/>
          </a:prstGeom>
          <a:noFill/>
          <a:ln>
            <a:noFill/>
          </a:ln>
        </p:spPr>
      </p:pic>
      <p:pic>
        <p:nvPicPr>
          <p:cNvPr id="590" name="Google Shape;590;p17" descr=" "/>
          <p:cNvPicPr preferRelativeResize="0"/>
          <p:nvPr/>
        </p:nvPicPr>
        <p:blipFill rotWithShape="1">
          <a:blip r:embed="rId11">
            <a:alphaModFix/>
          </a:blip>
          <a:srcRect/>
          <a:stretch/>
        </p:blipFill>
        <p:spPr>
          <a:xfrm>
            <a:off x="6736074" y="9618142"/>
            <a:ext cx="220160" cy="220142"/>
          </a:xfrm>
          <a:prstGeom prst="rect">
            <a:avLst/>
          </a:prstGeom>
          <a:noFill/>
          <a:ln>
            <a:noFill/>
          </a:ln>
        </p:spPr>
      </p:pic>
      <p:pic>
        <p:nvPicPr>
          <p:cNvPr id="591" name="Google Shape;591;p17" descr=" "/>
          <p:cNvPicPr preferRelativeResize="0"/>
          <p:nvPr/>
        </p:nvPicPr>
        <p:blipFill rotWithShape="1">
          <a:blip r:embed="rId12">
            <a:alphaModFix/>
          </a:blip>
          <a:srcRect/>
          <a:stretch/>
        </p:blipFill>
        <p:spPr>
          <a:xfrm>
            <a:off x="6534809" y="9416380"/>
            <a:ext cx="622694" cy="623664"/>
          </a:xfrm>
          <a:prstGeom prst="rect">
            <a:avLst/>
          </a:prstGeom>
          <a:noFill/>
          <a:ln>
            <a:noFill/>
          </a:ln>
        </p:spPr>
      </p:pic>
      <p:sp>
        <p:nvSpPr>
          <p:cNvPr id="592" name="Google Shape;592;p17"/>
          <p:cNvSpPr/>
          <p:nvPr/>
        </p:nvSpPr>
        <p:spPr>
          <a:xfrm>
            <a:off x="7455832" y="9467850"/>
            <a:ext cx="1634271"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eatemp._</a:t>
            </a:r>
            <a:endParaRPr sz="3200" b="0" i="0" u="none" strike="noStrike" cap="none">
              <a:solidFill>
                <a:schemeClr val="dk1"/>
              </a:solidFill>
              <a:latin typeface="Calibri"/>
              <a:ea typeface="Calibri"/>
              <a:cs typeface="Calibri"/>
              <a:sym typeface="Calibri"/>
            </a:endParaRPr>
          </a:p>
        </p:txBody>
      </p:sp>
      <p:sp>
        <p:nvSpPr>
          <p:cNvPr id="593" name="Google Shape;593;p17"/>
          <p:cNvSpPr/>
          <p:nvPr/>
        </p:nvSpPr>
        <p:spPr>
          <a:xfrm>
            <a:off x="6439705" y="10515600"/>
            <a:ext cx="3353219"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4" name="Google Shape;594;p17" descr=" "/>
          <p:cNvPicPr preferRelativeResize="0"/>
          <p:nvPr/>
        </p:nvPicPr>
        <p:blipFill rotWithShape="1">
          <a:blip r:embed="rId10">
            <a:alphaModFix/>
          </a:blip>
          <a:srcRect/>
          <a:stretch/>
        </p:blipFill>
        <p:spPr>
          <a:xfrm>
            <a:off x="6439705" y="10515600"/>
            <a:ext cx="812902" cy="812800"/>
          </a:xfrm>
          <a:prstGeom prst="rect">
            <a:avLst/>
          </a:prstGeom>
          <a:noFill/>
          <a:ln>
            <a:noFill/>
          </a:ln>
        </p:spPr>
      </p:pic>
      <p:pic>
        <p:nvPicPr>
          <p:cNvPr id="595" name="Google Shape;595;p17" descr=" "/>
          <p:cNvPicPr preferRelativeResize="0"/>
          <p:nvPr/>
        </p:nvPicPr>
        <p:blipFill rotWithShape="1">
          <a:blip r:embed="rId14">
            <a:alphaModFix/>
          </a:blip>
          <a:srcRect/>
          <a:stretch/>
        </p:blipFill>
        <p:spPr>
          <a:xfrm>
            <a:off x="6507446" y="10583342"/>
            <a:ext cx="677417" cy="677342"/>
          </a:xfrm>
          <a:prstGeom prst="rect">
            <a:avLst/>
          </a:prstGeom>
          <a:noFill/>
          <a:ln>
            <a:noFill/>
          </a:ln>
        </p:spPr>
      </p:pic>
      <p:sp>
        <p:nvSpPr>
          <p:cNvPr id="596" name="Google Shape;596;p17"/>
          <p:cNvSpPr/>
          <p:nvPr/>
        </p:nvSpPr>
        <p:spPr>
          <a:xfrm>
            <a:off x="7455832" y="10661650"/>
            <a:ext cx="2472576"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eatempofficial</a:t>
            </a:r>
            <a:endParaRPr sz="3200" b="0" i="0" u="none" strike="noStrike" cap="none">
              <a:solidFill>
                <a:schemeClr val="dk1"/>
              </a:solidFill>
              <a:latin typeface="Calibri"/>
              <a:ea typeface="Calibri"/>
              <a:cs typeface="Calibri"/>
              <a:sym typeface="Calibri"/>
            </a:endParaRPr>
          </a:p>
        </p:txBody>
      </p:sp>
      <p:sp>
        <p:nvSpPr>
          <p:cNvPr id="597" name="Google Shape;597;p17"/>
          <p:cNvSpPr/>
          <p:nvPr/>
        </p:nvSpPr>
        <p:spPr>
          <a:xfrm>
            <a:off x="11748968" y="9321800"/>
            <a:ext cx="3734267"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11748968" y="9321800"/>
            <a:ext cx="259112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9" name="Google Shape;599;p17" descr=" "/>
          <p:cNvPicPr preferRelativeResize="0"/>
          <p:nvPr/>
        </p:nvPicPr>
        <p:blipFill rotWithShape="1">
          <a:blip r:embed="rId10">
            <a:alphaModFix/>
          </a:blip>
          <a:srcRect/>
          <a:stretch/>
        </p:blipFill>
        <p:spPr>
          <a:xfrm>
            <a:off x="11748968" y="9321800"/>
            <a:ext cx="812902" cy="812800"/>
          </a:xfrm>
          <a:prstGeom prst="rect">
            <a:avLst/>
          </a:prstGeom>
          <a:noFill/>
          <a:ln>
            <a:noFill/>
          </a:ln>
        </p:spPr>
      </p:pic>
      <p:pic>
        <p:nvPicPr>
          <p:cNvPr id="600" name="Google Shape;600;p17" descr=" "/>
          <p:cNvPicPr preferRelativeResize="0"/>
          <p:nvPr/>
        </p:nvPicPr>
        <p:blipFill rotWithShape="1">
          <a:blip r:embed="rId16">
            <a:alphaModFix/>
          </a:blip>
          <a:srcRect/>
          <a:stretch/>
        </p:blipFill>
        <p:spPr>
          <a:xfrm>
            <a:off x="11816709" y="9491142"/>
            <a:ext cx="677417" cy="474142"/>
          </a:xfrm>
          <a:prstGeom prst="rect">
            <a:avLst/>
          </a:prstGeom>
          <a:noFill/>
          <a:ln>
            <a:noFill/>
          </a:ln>
        </p:spPr>
      </p:pic>
      <p:sp>
        <p:nvSpPr>
          <p:cNvPr id="601" name="Google Shape;601;p17"/>
          <p:cNvSpPr/>
          <p:nvPr/>
        </p:nvSpPr>
        <p:spPr>
          <a:xfrm>
            <a:off x="12765095" y="9467850"/>
            <a:ext cx="1710480"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@eatemp</a:t>
            </a:r>
            <a:endParaRPr sz="3200" b="0" i="0" u="none" strike="noStrike" cap="none">
              <a:solidFill>
                <a:schemeClr val="dk1"/>
              </a:solidFill>
              <a:latin typeface="Calibri"/>
              <a:ea typeface="Calibri"/>
              <a:cs typeface="Calibri"/>
              <a:sym typeface="Calibri"/>
            </a:endParaRPr>
          </a:p>
        </p:txBody>
      </p:sp>
      <p:sp>
        <p:nvSpPr>
          <p:cNvPr id="602" name="Google Shape;602;p17"/>
          <p:cNvSpPr/>
          <p:nvPr/>
        </p:nvSpPr>
        <p:spPr>
          <a:xfrm>
            <a:off x="11748968" y="10515600"/>
            <a:ext cx="3734267"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3" name="Google Shape;603;p17" descr=" "/>
          <p:cNvPicPr preferRelativeResize="0"/>
          <p:nvPr/>
        </p:nvPicPr>
        <p:blipFill rotWithShape="1">
          <a:blip r:embed="rId10">
            <a:alphaModFix/>
          </a:blip>
          <a:srcRect/>
          <a:stretch/>
        </p:blipFill>
        <p:spPr>
          <a:xfrm>
            <a:off x="11748968" y="10515600"/>
            <a:ext cx="812902" cy="812800"/>
          </a:xfrm>
          <a:prstGeom prst="rect">
            <a:avLst/>
          </a:prstGeom>
          <a:noFill/>
          <a:ln>
            <a:noFill/>
          </a:ln>
        </p:spPr>
      </p:pic>
      <p:pic>
        <p:nvPicPr>
          <p:cNvPr id="604" name="Google Shape;604;p17" descr=" "/>
          <p:cNvPicPr preferRelativeResize="0"/>
          <p:nvPr/>
        </p:nvPicPr>
        <p:blipFill rotWithShape="1">
          <a:blip r:embed="rId18">
            <a:alphaModFix/>
          </a:blip>
          <a:srcRect/>
          <a:stretch/>
        </p:blipFill>
        <p:spPr>
          <a:xfrm>
            <a:off x="11889870" y="10617200"/>
            <a:ext cx="531094" cy="609600"/>
          </a:xfrm>
          <a:prstGeom prst="rect">
            <a:avLst/>
          </a:prstGeom>
          <a:noFill/>
          <a:ln>
            <a:noFill/>
          </a:ln>
        </p:spPr>
      </p:pic>
      <p:sp>
        <p:nvSpPr>
          <p:cNvPr id="605" name="Google Shape;605;p17"/>
          <p:cNvSpPr/>
          <p:nvPr/>
        </p:nvSpPr>
        <p:spPr>
          <a:xfrm>
            <a:off x="12765095" y="10661650"/>
            <a:ext cx="2853623"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@eatemp.official</a:t>
            </a:r>
            <a:endParaRPr sz="3200" b="0" i="0" u="none" strike="noStrike" cap="none">
              <a:solidFill>
                <a:schemeClr val="dk1"/>
              </a:solidFill>
              <a:latin typeface="Calibri"/>
              <a:ea typeface="Calibri"/>
              <a:cs typeface="Calibri"/>
              <a:sym typeface="Calibri"/>
            </a:endParaRPr>
          </a:p>
        </p:txBody>
      </p:sp>
      <p:pic>
        <p:nvPicPr>
          <p:cNvPr id="606" name="Google Shape;606;p17" descr=" "/>
          <p:cNvPicPr preferRelativeResize="0"/>
          <p:nvPr/>
        </p:nvPicPr>
        <p:blipFill rotWithShape="1">
          <a:blip r:embed="rId20">
            <a:alphaModFix/>
          </a:blip>
          <a:srcRect/>
          <a:stretch/>
        </p:blipFill>
        <p:spPr>
          <a:xfrm>
            <a:off x="23523340" y="10820400"/>
            <a:ext cx="711289" cy="2590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Transformer, how generate text?</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436455" y="9684344"/>
            <a:ext cx="16828254" cy="1938992"/>
          </a:xfrm>
          <a:prstGeom prst="rect">
            <a:avLst/>
          </a:prstGeom>
        </p:spPr>
        <p:txBody>
          <a:bodyPr wrap="square">
            <a:spAutoFit/>
          </a:bodyPr>
          <a:lstStyle/>
          <a:p>
            <a:r>
              <a:rPr lang="en-US" sz="4000" b="1" dirty="0">
                <a:solidFill>
                  <a:schemeClr val="bg1"/>
                </a:solidFill>
                <a:latin typeface="MinionPro-It"/>
              </a:rPr>
              <a:t>An output token is appended to the prompt, then this new text is presented </a:t>
            </a:r>
            <a:r>
              <a:rPr lang="en-US" sz="4000" b="1" dirty="0" smtClean="0">
                <a:solidFill>
                  <a:schemeClr val="bg1"/>
                </a:solidFill>
                <a:latin typeface="MinionPro-It"/>
              </a:rPr>
              <a:t>to the </a:t>
            </a:r>
            <a:r>
              <a:rPr lang="en-US" sz="4000" b="1" dirty="0">
                <a:solidFill>
                  <a:schemeClr val="bg1"/>
                </a:solidFill>
                <a:latin typeface="MinionPro-It"/>
              </a:rPr>
              <a:t>model again for another forward pass to generate the next token.</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3738985" y="4085168"/>
            <a:ext cx="13764155" cy="4514192"/>
          </a:xfrm>
          <a:prstGeom prst="rect">
            <a:avLst/>
          </a:prstGeom>
        </p:spPr>
      </p:pic>
    </p:spTree>
    <p:extLst>
      <p:ext uri="{BB962C8B-B14F-4D97-AF65-F5344CB8AC3E}">
        <p14:creationId xmlns:p14="http://schemas.microsoft.com/office/powerpoint/2010/main" val="169228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566895" y="10301185"/>
            <a:ext cx="16828254" cy="1323439"/>
          </a:xfrm>
          <a:prstGeom prst="rect">
            <a:avLst/>
          </a:prstGeom>
        </p:spPr>
        <p:txBody>
          <a:bodyPr wrap="square">
            <a:spAutoFit/>
          </a:bodyPr>
          <a:lstStyle/>
          <a:p>
            <a:r>
              <a:rPr lang="en-US" sz="4000" b="1" dirty="0" smtClean="0">
                <a:solidFill>
                  <a:schemeClr val="bg1"/>
                </a:solidFill>
              </a:rPr>
              <a:t>At </a:t>
            </a:r>
            <a:r>
              <a:rPr lang="en-US" sz="4000" b="1" dirty="0">
                <a:solidFill>
                  <a:schemeClr val="bg1"/>
                </a:solidFill>
              </a:rPr>
              <a:t>the end of the forward pass, the model predicts a probability score for </a:t>
            </a:r>
            <a:r>
              <a:rPr lang="en-US" sz="4000" b="1" dirty="0" smtClean="0">
                <a:solidFill>
                  <a:schemeClr val="bg1"/>
                </a:solidFill>
              </a:rPr>
              <a:t>each token </a:t>
            </a:r>
            <a:r>
              <a:rPr lang="en-US" sz="4000" b="1" dirty="0">
                <a:solidFill>
                  <a:schemeClr val="bg1"/>
                </a:solidFill>
              </a:rPr>
              <a:t>in the vocabulary.</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6330277" y="4182750"/>
            <a:ext cx="11726620" cy="5350500"/>
          </a:xfrm>
          <a:prstGeom prst="rect">
            <a:avLst/>
          </a:prstGeom>
        </p:spPr>
      </p:pic>
      <p:sp>
        <p:nvSpPr>
          <p:cNvPr id="25" name="Google Shape;42;p2"/>
          <p:cNvSpPr/>
          <p:nvPr/>
        </p:nvSpPr>
        <p:spPr>
          <a:xfrm>
            <a:off x="1435260" y="16256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s-MX" sz="12800" b="1" i="0" u="none" strike="noStrike" cap="none" dirty="0" err="1" smtClean="0">
                <a:solidFill>
                  <a:schemeClr val="bg1"/>
                </a:solidFill>
                <a:latin typeface="Calibri"/>
                <a:ea typeface="Calibri"/>
                <a:cs typeface="Calibri"/>
                <a:sym typeface="Calibri"/>
              </a:rPr>
              <a:t>Decoding</a:t>
            </a:r>
            <a:endParaRPr sz="12800" b="1" i="0" u="none" strike="noStrike" cap="none"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234388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Caching Keys and Values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912763" y="11373170"/>
            <a:ext cx="16828254" cy="1938992"/>
          </a:xfrm>
          <a:prstGeom prst="rect">
            <a:avLst/>
          </a:prstGeom>
        </p:spPr>
        <p:txBody>
          <a:bodyPr wrap="square">
            <a:spAutoFit/>
          </a:bodyPr>
          <a:lstStyle/>
          <a:p>
            <a:r>
              <a:rPr lang="en-US" sz="4000" b="1" dirty="0">
                <a:solidFill>
                  <a:schemeClr val="bg1"/>
                </a:solidFill>
                <a:latin typeface="MinionPro-It"/>
              </a:rPr>
              <a:t>When generating text, it’s important to cache the computation results </a:t>
            </a:r>
            <a:r>
              <a:rPr lang="en-US" sz="4000" b="1" dirty="0" smtClean="0">
                <a:solidFill>
                  <a:schemeClr val="bg1"/>
                </a:solidFill>
                <a:latin typeface="MinionPro-It"/>
              </a:rPr>
              <a:t>of previous </a:t>
            </a:r>
            <a:r>
              <a:rPr lang="en-US" sz="4000" b="1" dirty="0">
                <a:solidFill>
                  <a:schemeClr val="bg1"/>
                </a:solidFill>
                <a:latin typeface="MinionPro-It"/>
              </a:rPr>
              <a:t>tokens instead of repeating the same calculation over and over again.</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7186169" y="3955237"/>
            <a:ext cx="8490267" cy="7014095"/>
          </a:xfrm>
          <a:prstGeom prst="rect">
            <a:avLst/>
          </a:prstGeom>
        </p:spPr>
      </p:pic>
    </p:spTree>
    <p:extLst>
      <p:ext uri="{BB962C8B-B14F-4D97-AF65-F5344CB8AC3E}">
        <p14:creationId xmlns:p14="http://schemas.microsoft.com/office/powerpoint/2010/main" val="383056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44450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Transformer block</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538066" y="9476254"/>
            <a:ext cx="16828254" cy="1323439"/>
          </a:xfrm>
          <a:prstGeom prst="rect">
            <a:avLst/>
          </a:prstGeom>
        </p:spPr>
        <p:txBody>
          <a:bodyPr wrap="square">
            <a:spAutoFit/>
          </a:bodyPr>
          <a:lstStyle/>
          <a:p>
            <a:r>
              <a:rPr lang="en-US" sz="4000" b="1" dirty="0">
                <a:solidFill>
                  <a:schemeClr val="bg1"/>
                </a:solidFill>
              </a:rPr>
              <a:t>A Transformer block is made up of a self-attention layer and </a:t>
            </a:r>
            <a:r>
              <a:rPr lang="en-US" sz="4000" b="1" dirty="0" smtClean="0">
                <a:solidFill>
                  <a:schemeClr val="bg1"/>
                </a:solidFill>
              </a:rPr>
              <a:t>a </a:t>
            </a:r>
            <a:r>
              <a:rPr lang="en-US" sz="4000" b="1" dirty="0" err="1" smtClean="0">
                <a:solidFill>
                  <a:schemeClr val="bg1"/>
                </a:solidFill>
              </a:rPr>
              <a:t>feedforward</a:t>
            </a:r>
            <a:r>
              <a:rPr lang="en-US" sz="4000" b="1" dirty="0" smtClean="0">
                <a:solidFill>
                  <a:schemeClr val="bg1"/>
                </a:solidFill>
              </a:rPr>
              <a:t> neural </a:t>
            </a:r>
            <a:r>
              <a:rPr lang="en-US" sz="4000" b="1" dirty="0">
                <a:solidFill>
                  <a:schemeClr val="bg1"/>
                </a:solidFill>
              </a:rPr>
              <a:t>network.</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3606669" y="4224867"/>
            <a:ext cx="14208834" cy="4882060"/>
          </a:xfrm>
          <a:prstGeom prst="rect">
            <a:avLst/>
          </a:prstGeom>
        </p:spPr>
      </p:pic>
    </p:spTree>
    <p:extLst>
      <p:ext uri="{BB962C8B-B14F-4D97-AF65-F5344CB8AC3E}">
        <p14:creationId xmlns:p14="http://schemas.microsoft.com/office/powerpoint/2010/main" val="3502867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Self Attention</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1776205" y="10010817"/>
            <a:ext cx="16828254" cy="1323439"/>
          </a:xfrm>
          <a:prstGeom prst="rect">
            <a:avLst/>
          </a:prstGeom>
        </p:spPr>
        <p:txBody>
          <a:bodyPr wrap="square">
            <a:spAutoFit/>
          </a:bodyPr>
          <a:lstStyle/>
          <a:p>
            <a:r>
              <a:rPr lang="en-US" sz="4000" b="1" dirty="0">
                <a:solidFill>
                  <a:schemeClr val="bg1"/>
                </a:solidFill>
                <a:latin typeface="MinionPro-It"/>
              </a:rPr>
              <a:t>The self-attention layer incorporates relevant information from </a:t>
            </a:r>
            <a:r>
              <a:rPr lang="en-US" sz="4000" b="1" dirty="0" smtClean="0">
                <a:solidFill>
                  <a:schemeClr val="bg1"/>
                </a:solidFill>
                <a:latin typeface="MinionPro-It"/>
              </a:rPr>
              <a:t>previous positions </a:t>
            </a:r>
            <a:r>
              <a:rPr lang="en-US" sz="4000" b="1" dirty="0">
                <a:solidFill>
                  <a:schemeClr val="bg1"/>
                </a:solidFill>
                <a:latin typeface="MinionPro-It"/>
              </a:rPr>
              <a:t>that help process the current token..</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4839304" y="3692406"/>
            <a:ext cx="11596324" cy="5864344"/>
          </a:xfrm>
          <a:prstGeom prst="rect">
            <a:avLst/>
          </a:prstGeom>
        </p:spPr>
      </p:pic>
    </p:spTree>
    <p:extLst>
      <p:ext uri="{BB962C8B-B14F-4D97-AF65-F5344CB8AC3E}">
        <p14:creationId xmlns:p14="http://schemas.microsoft.com/office/powerpoint/2010/main" val="712977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attention mechanism:</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213502" y="10655300"/>
            <a:ext cx="16828254" cy="1938992"/>
          </a:xfrm>
          <a:prstGeom prst="rect">
            <a:avLst/>
          </a:prstGeom>
        </p:spPr>
        <p:txBody>
          <a:bodyPr wrap="square">
            <a:spAutoFit/>
          </a:bodyPr>
          <a:lstStyle/>
          <a:p>
            <a:r>
              <a:rPr lang="en-US" sz="4000" b="1" dirty="0">
                <a:solidFill>
                  <a:schemeClr val="bg1"/>
                </a:solidFill>
                <a:latin typeface="MinionPro-It"/>
              </a:rPr>
              <a:t>Attention is made up of two major steps: relevance scoring for each </a:t>
            </a:r>
            <a:r>
              <a:rPr lang="en-US" sz="4000" b="1" dirty="0" smtClean="0">
                <a:solidFill>
                  <a:schemeClr val="bg1"/>
                </a:solidFill>
                <a:latin typeface="MinionPro-It"/>
              </a:rPr>
              <a:t>position, then </a:t>
            </a:r>
            <a:r>
              <a:rPr lang="en-US" sz="4000" b="1" dirty="0">
                <a:solidFill>
                  <a:schemeClr val="bg1"/>
                </a:solidFill>
                <a:latin typeface="MinionPro-It"/>
              </a:rPr>
              <a:t>a step where we combine the information based on those scores.</a:t>
            </a:r>
            <a:endParaRPr lang="es-MX" sz="4000" b="1" dirty="0">
              <a:solidFill>
                <a:schemeClr val="bg1"/>
              </a:solidFill>
            </a:endParaRPr>
          </a:p>
        </p:txBody>
      </p:sp>
      <p:pic>
        <p:nvPicPr>
          <p:cNvPr id="4" name="Imagen 3"/>
          <p:cNvPicPr>
            <a:picLocks noChangeAspect="1"/>
          </p:cNvPicPr>
          <p:nvPr/>
        </p:nvPicPr>
        <p:blipFill>
          <a:blip r:embed="rId6"/>
          <a:stretch>
            <a:fillRect/>
          </a:stretch>
        </p:blipFill>
        <p:spPr>
          <a:xfrm>
            <a:off x="3213501" y="3690564"/>
            <a:ext cx="14542441" cy="6630907"/>
          </a:xfrm>
          <a:prstGeom prst="rect">
            <a:avLst/>
          </a:prstGeom>
        </p:spPr>
      </p:pic>
    </p:spTree>
    <p:extLst>
      <p:ext uri="{BB962C8B-B14F-4D97-AF65-F5344CB8AC3E}">
        <p14:creationId xmlns:p14="http://schemas.microsoft.com/office/powerpoint/2010/main" val="677877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791633"/>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How attention is calculated</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1028828" y="10771375"/>
            <a:ext cx="23358220" cy="2554545"/>
          </a:xfrm>
          <a:prstGeom prst="rect">
            <a:avLst/>
          </a:prstGeom>
        </p:spPr>
        <p:txBody>
          <a:bodyPr wrap="square">
            <a:spAutoFit/>
          </a:bodyPr>
          <a:lstStyle/>
          <a:p>
            <a:r>
              <a:rPr lang="en-US" sz="4000" b="1" dirty="0" smtClean="0">
                <a:solidFill>
                  <a:schemeClr val="bg1"/>
                </a:solidFill>
                <a:latin typeface="MinionPro-It"/>
              </a:rPr>
              <a:t>1. Before </a:t>
            </a:r>
            <a:r>
              <a:rPr lang="en-US" sz="4000" b="1" dirty="0">
                <a:solidFill>
                  <a:schemeClr val="bg1"/>
                </a:solidFill>
                <a:latin typeface="MinionPro-It"/>
              </a:rPr>
              <a:t>starting the self-attention calculation, we have the inputs to the </a:t>
            </a:r>
            <a:r>
              <a:rPr lang="en-US" sz="4000" b="1" dirty="0" smtClean="0">
                <a:solidFill>
                  <a:schemeClr val="bg1"/>
                </a:solidFill>
                <a:latin typeface="MinionPro-It"/>
              </a:rPr>
              <a:t>layer and </a:t>
            </a:r>
            <a:r>
              <a:rPr lang="en-US" sz="4000" b="1" dirty="0">
                <a:solidFill>
                  <a:schemeClr val="bg1"/>
                </a:solidFill>
                <a:latin typeface="MinionPro-It"/>
              </a:rPr>
              <a:t>projection matrices for queries, keys, and values</a:t>
            </a:r>
            <a:r>
              <a:rPr lang="en-US" sz="4000" b="1" dirty="0" smtClean="0">
                <a:solidFill>
                  <a:schemeClr val="bg1"/>
                </a:solidFill>
                <a:latin typeface="MinionPro-It"/>
              </a:rPr>
              <a:t>.</a:t>
            </a:r>
          </a:p>
          <a:p>
            <a:r>
              <a:rPr lang="en-US" sz="4000" b="1" dirty="0" smtClean="0">
                <a:solidFill>
                  <a:schemeClr val="bg1"/>
                </a:solidFill>
              </a:rPr>
              <a:t>2. Scoring </a:t>
            </a:r>
            <a:r>
              <a:rPr lang="en-US" sz="4000" b="1" dirty="0">
                <a:solidFill>
                  <a:schemeClr val="bg1"/>
                </a:solidFill>
              </a:rPr>
              <a:t>the relevance of previous tokens is accomplished by multiplying </a:t>
            </a:r>
            <a:r>
              <a:rPr lang="en-US" sz="4000" b="1" dirty="0" smtClean="0">
                <a:solidFill>
                  <a:schemeClr val="bg1"/>
                </a:solidFill>
              </a:rPr>
              <a:t>the query </a:t>
            </a:r>
            <a:r>
              <a:rPr lang="en-US" sz="4000" b="1" dirty="0">
                <a:solidFill>
                  <a:schemeClr val="bg1"/>
                </a:solidFill>
              </a:rPr>
              <a:t>associated with the current position with the keys matrix.</a:t>
            </a:r>
            <a:endParaRPr lang="es-MX" sz="4000" b="1" dirty="0">
              <a:solidFill>
                <a:schemeClr val="bg1"/>
              </a:solidFill>
            </a:endParaRPr>
          </a:p>
        </p:txBody>
      </p:sp>
      <p:pic>
        <p:nvPicPr>
          <p:cNvPr id="4" name="Imagen 3"/>
          <p:cNvPicPr>
            <a:picLocks noChangeAspect="1"/>
          </p:cNvPicPr>
          <p:nvPr/>
        </p:nvPicPr>
        <p:blipFill>
          <a:blip r:embed="rId6"/>
          <a:stretch>
            <a:fillRect/>
          </a:stretch>
        </p:blipFill>
        <p:spPr>
          <a:xfrm>
            <a:off x="5474444" y="2768106"/>
            <a:ext cx="11759194" cy="7805532"/>
          </a:xfrm>
          <a:prstGeom prst="rect">
            <a:avLst/>
          </a:prstGeom>
        </p:spPr>
      </p:pic>
    </p:spTree>
    <p:extLst>
      <p:ext uri="{BB962C8B-B14F-4D97-AF65-F5344CB8AC3E}">
        <p14:creationId xmlns:p14="http://schemas.microsoft.com/office/powerpoint/2010/main" val="38393144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7070</TotalTime>
  <Words>1763</Words>
  <Application>Microsoft Office PowerPoint</Application>
  <PresentationFormat>Personalizado</PresentationFormat>
  <Paragraphs>170</Paragraphs>
  <Slides>26</Slides>
  <Notes>26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26</vt:i4>
      </vt:variant>
    </vt:vector>
  </HeadingPairs>
  <TitlesOfParts>
    <vt:vector size="33" baseType="lpstr">
      <vt:lpstr>Rajdhani SemiBold</vt:lpstr>
      <vt:lpstr>Poppins</vt:lpstr>
      <vt:lpstr>Calibri</vt:lpstr>
      <vt:lpstr>MinionPro-It</vt:lpstr>
      <vt:lpstr>Arial</vt:lpstr>
      <vt:lpstr>Rajdhani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PptxGenJS</dc:creator>
  <cp:lastModifiedBy>Dell</cp:lastModifiedBy>
  <cp:revision>37</cp:revision>
  <dcterms:created xsi:type="dcterms:W3CDTF">2023-12-07T13:13:31Z</dcterms:created>
  <dcterms:modified xsi:type="dcterms:W3CDTF">2025-02-10T22:04:05Z</dcterms:modified>
</cp:coreProperties>
</file>